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26" r:id="rId6"/>
  </p:sldMasterIdLst>
  <p:notesMasterIdLst>
    <p:notesMasterId r:id="rId32"/>
  </p:notesMasterIdLst>
  <p:sldIdLst>
    <p:sldId id="302" r:id="rId7"/>
    <p:sldId id="256" r:id="rId8"/>
    <p:sldId id="295" r:id="rId9"/>
    <p:sldId id="288" r:id="rId10"/>
    <p:sldId id="268" r:id="rId11"/>
    <p:sldId id="267" r:id="rId12"/>
    <p:sldId id="266" r:id="rId13"/>
    <p:sldId id="258" r:id="rId14"/>
    <p:sldId id="269" r:id="rId15"/>
    <p:sldId id="259" r:id="rId16"/>
    <p:sldId id="277" r:id="rId17"/>
    <p:sldId id="262" r:id="rId18"/>
    <p:sldId id="261" r:id="rId19"/>
    <p:sldId id="280" r:id="rId20"/>
    <p:sldId id="291" r:id="rId21"/>
    <p:sldId id="290" r:id="rId22"/>
    <p:sldId id="283" r:id="rId23"/>
    <p:sldId id="297" r:id="rId24"/>
    <p:sldId id="298" r:id="rId25"/>
    <p:sldId id="299" r:id="rId26"/>
    <p:sldId id="300" r:id="rId27"/>
    <p:sldId id="265" r:id="rId28"/>
    <p:sldId id="289" r:id="rId29"/>
    <p:sldId id="285" r:id="rId30"/>
    <p:sldId id="301" r:id="rId31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D6A"/>
    <a:srgbClr val="F59B21"/>
    <a:srgbClr val="801B5F"/>
    <a:srgbClr val="1A9591"/>
    <a:srgbClr val="2D92BF"/>
    <a:srgbClr val="B94600"/>
    <a:srgbClr val="E75E0D"/>
    <a:srgbClr val="4B90CD"/>
    <a:srgbClr val="133A6F"/>
    <a:srgbClr val="15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64" autoAdjust="0"/>
  </p:normalViewPr>
  <p:slideViewPr>
    <p:cSldViewPr snapToGrid="0">
      <p:cViewPr varScale="1">
        <p:scale>
          <a:sx n="61" d="100"/>
          <a:sy n="61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Pasajeros (Miles)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B3-4423-AFBA-35FD06B9B564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B3-4423-AFBA-35FD06B9B564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B3-4423-AFBA-35FD06B9B5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actualizadas (2)'!$P$5:$P$30</c:f>
              <c:strCache>
                <c:ptCount val="26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</c:strCache>
            </c:strRef>
          </c:cat>
          <c:val>
            <c:numRef>
              <c:f>'Graficas actualizadas (2)'!$Q$5:$Q$30</c:f>
              <c:numCache>
                <c:formatCode>#,##0</c:formatCode>
                <c:ptCount val="26"/>
                <c:pt idx="0">
                  <c:v>11283.028</c:v>
                </c:pt>
                <c:pt idx="1">
                  <c:v>11223.454</c:v>
                </c:pt>
                <c:pt idx="2">
                  <c:v>10952.557999999999</c:v>
                </c:pt>
                <c:pt idx="3">
                  <c:v>10697.382</c:v>
                </c:pt>
                <c:pt idx="4">
                  <c:v>10914.203</c:v>
                </c:pt>
                <c:pt idx="5">
                  <c:v>11016.076999999999</c:v>
                </c:pt>
                <c:pt idx="6">
                  <c:v>10790.092000000001</c:v>
                </c:pt>
                <c:pt idx="7">
                  <c:v>11357.512000000001</c:v>
                </c:pt>
                <c:pt idx="8">
                  <c:v>12091.83</c:v>
                </c:pt>
                <c:pt idx="9">
                  <c:v>13295.032999999999</c:v>
                </c:pt>
                <c:pt idx="10">
                  <c:v>14371.88</c:v>
                </c:pt>
                <c:pt idx="11">
                  <c:v>15017.089</c:v>
                </c:pt>
                <c:pt idx="12">
                  <c:v>16297.995000000001</c:v>
                </c:pt>
                <c:pt idx="13">
                  <c:v>20194.842000000001</c:v>
                </c:pt>
                <c:pt idx="14">
                  <c:v>21592.093000000001</c:v>
                </c:pt>
                <c:pt idx="15">
                  <c:v>24723.514999999999</c:v>
                </c:pt>
                <c:pt idx="16">
                  <c:v>28638.881000000001</c:v>
                </c:pt>
                <c:pt idx="17">
                  <c:v>30966.65</c:v>
                </c:pt>
                <c:pt idx="18">
                  <c:v>34131.209000000003</c:v>
                </c:pt>
                <c:pt idx="19">
                  <c:v>35773.436000000002</c:v>
                </c:pt>
                <c:pt idx="20">
                  <c:v>35618.481</c:v>
                </c:pt>
                <c:pt idx="21">
                  <c:v>37807.269999999997</c:v>
                </c:pt>
                <c:pt idx="22">
                  <c:v>41284.078000000001</c:v>
                </c:pt>
                <c:pt idx="23">
                  <c:v>13204</c:v>
                </c:pt>
                <c:pt idx="24">
                  <c:v>30560</c:v>
                </c:pt>
                <c:pt idx="25">
                  <c:v>41615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B3-4423-AFBA-35FD06B9B564}"/>
            </c:ext>
          </c:extLst>
        </c:ser>
        <c:ser>
          <c:idx val="1"/>
          <c:order val="1"/>
          <c:tx>
            <c:v>Pasajeros proyectados Plan 2030  (Miles)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3"/>
              <c:layout>
                <c:manualLayout>
                  <c:x val="-1.3095086819677708E-1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7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B3-4423-AFBA-35FD06B9B564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7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FB3-4423-AFBA-35FD06B9B564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7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FB3-4423-AFBA-35FD06B9B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actualizadas (2)'!$P$5:$P$30</c:f>
              <c:strCache>
                <c:ptCount val="26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</c:strCache>
            </c:strRef>
          </c:cat>
          <c:val>
            <c:numRef>
              <c:f>'Graficas actualizadas (2)'!$R$5:$R$30</c:f>
              <c:numCache>
                <c:formatCode>General</c:formatCode>
                <c:ptCount val="26"/>
                <c:pt idx="23" formatCode="#,##0">
                  <c:v>42320</c:v>
                </c:pt>
                <c:pt idx="24" formatCode="#,##0">
                  <c:v>46324</c:v>
                </c:pt>
                <c:pt idx="25" formatCode="#,##0">
                  <c:v>50574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B3-4423-AFBA-35FD06B9B564}"/>
            </c:ext>
          </c:extLst>
        </c:ser>
        <c:ser>
          <c:idx val="2"/>
          <c:order val="2"/>
          <c:tx>
            <c:v>Pasajeros Proyectados COVID-19 (Miles)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B-7FB3-4423-AFBA-35FD06B9B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5980160"/>
        <c:axId val="1055987648"/>
      </c:barChart>
      <c:catAx>
        <c:axId val="10559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5987648"/>
        <c:crosses val="autoZero"/>
        <c:auto val="1"/>
        <c:lblAlgn val="ctr"/>
        <c:lblOffset val="100"/>
        <c:noMultiLvlLbl val="0"/>
      </c:catAx>
      <c:valAx>
        <c:axId val="10559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598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57753667888282E-2"/>
          <c:y val="0.34050786201387884"/>
          <c:w val="0.89111280444783114"/>
          <c:h val="0.56358188215820937"/>
        </c:manualLayout>
      </c:layout>
      <c:lineChart>
        <c:grouping val="standard"/>
        <c:varyColors val="0"/>
        <c:ser>
          <c:idx val="0"/>
          <c:order val="0"/>
          <c:tx>
            <c:v>NOV 2018 - OCT 2019</c:v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558631783930242E-2"/>
                  <c:y val="-0.14777234161063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D-4E0E-8DEB-77285D87A6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Hoja1!$H$3:$H$14</c:f>
              <c:strCache>
                <c:ptCount val="12"/>
                <c:pt idx="0">
                  <c:v>NOV</c:v>
                </c:pt>
                <c:pt idx="1">
                  <c:v>DIC</c:v>
                </c:pt>
                <c:pt idx="2">
                  <c:v>ENE</c:v>
                </c:pt>
                <c:pt idx="3">
                  <c:v>FEB</c:v>
                </c:pt>
                <c:pt idx="4">
                  <c:v>MAR</c:v>
                </c:pt>
                <c:pt idx="5">
                  <c:v>ABR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AGO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Hoja1!$E$3:$E$14</c:f>
              <c:numCache>
                <c:formatCode>#,##0</c:formatCode>
                <c:ptCount val="12"/>
                <c:pt idx="0">
                  <c:v>3300.9949999999999</c:v>
                </c:pt>
                <c:pt idx="1">
                  <c:v>3563.8239999999996</c:v>
                </c:pt>
                <c:pt idx="2">
                  <c:v>3543.7629999999999</c:v>
                </c:pt>
                <c:pt idx="3">
                  <c:v>2885.768</c:v>
                </c:pt>
                <c:pt idx="4">
                  <c:v>3233.9660000000003</c:v>
                </c:pt>
                <c:pt idx="5">
                  <c:v>3163.8</c:v>
                </c:pt>
                <c:pt idx="6">
                  <c:v>3240.5450000000001</c:v>
                </c:pt>
                <c:pt idx="7">
                  <c:v>3482.3110000000001</c:v>
                </c:pt>
                <c:pt idx="8">
                  <c:v>3774.741</c:v>
                </c:pt>
                <c:pt idx="9">
                  <c:v>3765.8249999999998</c:v>
                </c:pt>
                <c:pt idx="10">
                  <c:v>3458.2539999999999</c:v>
                </c:pt>
                <c:pt idx="11">
                  <c:v>3488.6970000000001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8D-4E0E-8DEB-77285D87A67D}"/>
            </c:ext>
          </c:extLst>
        </c:ser>
        <c:ser>
          <c:idx val="1"/>
          <c:order val="1"/>
          <c:tx>
            <c:v>NOV 2019 - OCT 2020</c:v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586317839302344E-2"/>
                  <c:y val="0.17088473315835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8D-4E0E-8DEB-77285D87A67D}"/>
                </c:ext>
              </c:extLst>
            </c:dLbl>
            <c:dLbl>
              <c:idx val="1"/>
              <c:layout>
                <c:manualLayout>
                  <c:x val="-1.944192459813493E-2"/>
                  <c:y val="0.227894065325167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8D-4E0E-8DEB-77285D87A67D}"/>
                </c:ext>
              </c:extLst>
            </c:dLbl>
            <c:dLbl>
              <c:idx val="2"/>
              <c:layout>
                <c:manualLayout>
                  <c:x val="-2.9682580000080633E-2"/>
                  <c:y val="0.207316637503645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8D-4E0E-8DEB-77285D87A67D}"/>
                </c:ext>
              </c:extLst>
            </c:dLbl>
            <c:dLbl>
              <c:idx val="3"/>
              <c:layout>
                <c:manualLayout>
                  <c:x val="-3.7875104321637251E-2"/>
                  <c:y val="0.229629629629629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8D-4E0E-8DEB-77285D87A67D}"/>
                </c:ext>
              </c:extLst>
            </c:dLbl>
            <c:dLbl>
              <c:idx val="4"/>
              <c:layout>
                <c:manualLayout>
                  <c:x val="-3.9923235402026358E-2"/>
                  <c:y val="0.16481481481481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8D-4E0E-8DEB-77285D87A6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Hoja1!$H$3:$H$14</c:f>
              <c:strCache>
                <c:ptCount val="12"/>
                <c:pt idx="0">
                  <c:v>NOV</c:v>
                </c:pt>
                <c:pt idx="1">
                  <c:v>DIC</c:v>
                </c:pt>
                <c:pt idx="2">
                  <c:v>ENE</c:v>
                </c:pt>
                <c:pt idx="3">
                  <c:v>FEB</c:v>
                </c:pt>
                <c:pt idx="4">
                  <c:v>MAR</c:v>
                </c:pt>
                <c:pt idx="5">
                  <c:v>ABR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AGO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Hoja1!$K$3:$K$14</c:f>
              <c:numCache>
                <c:formatCode>#,##0</c:formatCode>
                <c:ptCount val="12"/>
                <c:pt idx="0">
                  <c:v>3461.0240000000003</c:v>
                </c:pt>
                <c:pt idx="1">
                  <c:v>3801.7159999999999</c:v>
                </c:pt>
                <c:pt idx="2">
                  <c:v>3607.65</c:v>
                </c:pt>
                <c:pt idx="3">
                  <c:v>3286.0259999999998</c:v>
                </c:pt>
                <c:pt idx="4">
                  <c:v>1940.328</c:v>
                </c:pt>
                <c:pt idx="5">
                  <c:v>11.778</c:v>
                </c:pt>
                <c:pt idx="6">
                  <c:v>20.830000000000002</c:v>
                </c:pt>
                <c:pt idx="7">
                  <c:v>31.853000000000002</c:v>
                </c:pt>
                <c:pt idx="8">
                  <c:v>25.500999999999998</c:v>
                </c:pt>
                <c:pt idx="9">
                  <c:v>25.155999999999999</c:v>
                </c:pt>
                <c:pt idx="10">
                  <c:v>353.28300000000002</c:v>
                </c:pt>
                <c:pt idx="11">
                  <c:v>840.76900000000001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8D-4E0E-8DEB-77285D87A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6489583"/>
        <c:axId val="1056493327"/>
      </c:lineChart>
      <c:catAx>
        <c:axId val="1056489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6493327"/>
        <c:crosses val="autoZero"/>
        <c:auto val="1"/>
        <c:lblAlgn val="ctr"/>
        <c:lblOffset val="100"/>
        <c:noMultiLvlLbl val="0"/>
      </c:catAx>
      <c:valAx>
        <c:axId val="105649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648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actualizadas'!$Q$31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'Graficas actualizadas'!$P$32:$P$54</c:f>
              <c:strCache>
                <c:ptCount val="2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strCache>
            </c:strRef>
          </c:cat>
          <c:val>
            <c:numRef>
              <c:f>'Graficas actualizadas'!$Q$32:$Q$54</c:f>
              <c:numCache>
                <c:formatCode>#,##0</c:formatCode>
                <c:ptCount val="23"/>
                <c:pt idx="0">
                  <c:v>631123.75899999996</c:v>
                </c:pt>
                <c:pt idx="1">
                  <c:v>593518.15</c:v>
                </c:pt>
                <c:pt idx="2">
                  <c:v>548912.56499999994</c:v>
                </c:pt>
                <c:pt idx="3">
                  <c:v>506105.42200000002</c:v>
                </c:pt>
                <c:pt idx="4">
                  <c:v>494833.91100000002</c:v>
                </c:pt>
                <c:pt idx="5">
                  <c:v>537179.32400000002</c:v>
                </c:pt>
                <c:pt idx="6">
                  <c:v>608734.47100000002</c:v>
                </c:pt>
                <c:pt idx="7">
                  <c:v>680838.50199999998</c:v>
                </c:pt>
                <c:pt idx="8">
                  <c:v>724922.28599999996</c:v>
                </c:pt>
                <c:pt idx="9">
                  <c:v>744449.16799999995</c:v>
                </c:pt>
                <c:pt idx="10">
                  <c:v>728962.02</c:v>
                </c:pt>
                <c:pt idx="11">
                  <c:v>689046.46</c:v>
                </c:pt>
                <c:pt idx="12">
                  <c:v>585157.56599999999</c:v>
                </c:pt>
                <c:pt idx="13">
                  <c:v>673688.73100000003</c:v>
                </c:pt>
                <c:pt idx="14">
                  <c:v>684232.78200000001</c:v>
                </c:pt>
                <c:pt idx="15">
                  <c:v>713009.14500000002</c:v>
                </c:pt>
                <c:pt idx="16">
                  <c:v>709475.554</c:v>
                </c:pt>
                <c:pt idx="17">
                  <c:v>743674.696</c:v>
                </c:pt>
                <c:pt idx="18">
                  <c:v>769796.33160000003</c:v>
                </c:pt>
                <c:pt idx="19">
                  <c:v>796560.51997000002</c:v>
                </c:pt>
                <c:pt idx="20">
                  <c:v>826048.67509999999</c:v>
                </c:pt>
                <c:pt idx="21">
                  <c:v>841855</c:v>
                </c:pt>
                <c:pt idx="22">
                  <c:v>881577.19938873593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C-4BE0-ABE0-5B120E049E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9034527"/>
        <c:axId val="89037855"/>
      </c:barChart>
      <c:catAx>
        <c:axId val="89034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9037855"/>
        <c:crosses val="autoZero"/>
        <c:auto val="1"/>
        <c:lblAlgn val="ctr"/>
        <c:lblOffset val="100"/>
        <c:noMultiLvlLbl val="0"/>
      </c:catAx>
      <c:valAx>
        <c:axId val="8903785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90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57753667888282E-2"/>
          <c:y val="0.34050786201387884"/>
          <c:w val="0.89111280444783114"/>
          <c:h val="0.56358188215820937"/>
        </c:manualLayout>
      </c:layout>
      <c:lineChart>
        <c:grouping val="standard"/>
        <c:varyColors val="0"/>
        <c:ser>
          <c:idx val="0"/>
          <c:order val="0"/>
          <c:tx>
            <c:v>NOV 2018 - OCT 2019</c:v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558631783930242E-2"/>
                  <c:y val="-0.14777234161063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8-4D08-91B1-04CBD564603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Hoja1!$H$3:$H$14</c:f>
              <c:strCache>
                <c:ptCount val="12"/>
                <c:pt idx="0">
                  <c:v>NOV</c:v>
                </c:pt>
                <c:pt idx="1">
                  <c:v>DIC</c:v>
                </c:pt>
                <c:pt idx="2">
                  <c:v>ENE</c:v>
                </c:pt>
                <c:pt idx="3">
                  <c:v>FEB</c:v>
                </c:pt>
                <c:pt idx="4">
                  <c:v>MAR</c:v>
                </c:pt>
                <c:pt idx="5">
                  <c:v>ABR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AGO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Hoja1!$E$19:$E$30</c:f>
              <c:numCache>
                <c:formatCode>#,##0</c:formatCode>
                <c:ptCount val="12"/>
                <c:pt idx="0">
                  <c:v>73451.614000000001</c:v>
                </c:pt>
                <c:pt idx="1">
                  <c:v>69653.036999999997</c:v>
                </c:pt>
                <c:pt idx="2">
                  <c:v>65916.441999999995</c:v>
                </c:pt>
                <c:pt idx="3">
                  <c:v>59137.752999999997</c:v>
                </c:pt>
                <c:pt idx="4">
                  <c:v>68811.597000000009</c:v>
                </c:pt>
                <c:pt idx="5">
                  <c:v>74026.483999999997</c:v>
                </c:pt>
                <c:pt idx="6">
                  <c:v>71108.582999999999</c:v>
                </c:pt>
                <c:pt idx="7">
                  <c:v>64052.067999999999</c:v>
                </c:pt>
                <c:pt idx="8">
                  <c:v>67194.078000000009</c:v>
                </c:pt>
                <c:pt idx="9">
                  <c:v>64239.33</c:v>
                </c:pt>
                <c:pt idx="10">
                  <c:v>67351.475999999995</c:v>
                </c:pt>
                <c:pt idx="11">
                  <c:v>72356.716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8-4D08-91B1-04CBD5646030}"/>
            </c:ext>
          </c:extLst>
        </c:ser>
        <c:ser>
          <c:idx val="1"/>
          <c:order val="1"/>
          <c:tx>
            <c:v>NOV 2019 - OCT 2020</c:v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Hoja1!$H$3:$H$14</c:f>
              <c:strCache>
                <c:ptCount val="12"/>
                <c:pt idx="0">
                  <c:v>NOV</c:v>
                </c:pt>
                <c:pt idx="1">
                  <c:v>DIC</c:v>
                </c:pt>
                <c:pt idx="2">
                  <c:v>ENE</c:v>
                </c:pt>
                <c:pt idx="3">
                  <c:v>FEB</c:v>
                </c:pt>
                <c:pt idx="4">
                  <c:v>MAR</c:v>
                </c:pt>
                <c:pt idx="5">
                  <c:v>ABR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AGO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Hoja1!$K$19:$K$30</c:f>
              <c:numCache>
                <c:formatCode>#,##0</c:formatCode>
                <c:ptCount val="12"/>
                <c:pt idx="0">
                  <c:v>70241.111000000004</c:v>
                </c:pt>
                <c:pt idx="1">
                  <c:v>65491.084999999999</c:v>
                </c:pt>
                <c:pt idx="2">
                  <c:v>63762.120999999999</c:v>
                </c:pt>
                <c:pt idx="3">
                  <c:v>65316.652000000002</c:v>
                </c:pt>
                <c:pt idx="4">
                  <c:v>50706.057000000001</c:v>
                </c:pt>
                <c:pt idx="5">
                  <c:v>47129.24</c:v>
                </c:pt>
                <c:pt idx="6">
                  <c:v>53885.476999999999</c:v>
                </c:pt>
                <c:pt idx="7">
                  <c:v>50558.173000000003</c:v>
                </c:pt>
                <c:pt idx="8">
                  <c:v>55519.063999999998</c:v>
                </c:pt>
                <c:pt idx="9">
                  <c:v>52173.392999999996</c:v>
                </c:pt>
                <c:pt idx="10">
                  <c:v>54196.163</c:v>
                </c:pt>
                <c:pt idx="11">
                  <c:v>58713.901999999995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8-4D08-91B1-04CBD564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6489583"/>
        <c:axId val="1056493327"/>
      </c:lineChart>
      <c:catAx>
        <c:axId val="1056489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6493327"/>
        <c:crosses val="autoZero"/>
        <c:auto val="1"/>
        <c:lblAlgn val="ctr"/>
        <c:lblOffset val="100"/>
        <c:noMultiLvlLbl val="0"/>
      </c:catAx>
      <c:valAx>
        <c:axId val="105649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648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85B7C-4C63-48DE-8E58-0999C08EB186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37D7B8A-1F24-4AA0-9C67-179D20A1D927}">
      <dgm:prSet phldrT="[Texto]" custT="1"/>
      <dgm:spPr/>
      <dgm:t>
        <a:bodyPr/>
        <a:lstStyle/>
        <a:p>
          <a:r>
            <a:rPr lang="es-ES" sz="2800" b="1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Esencial para otros sectores</a:t>
          </a:r>
        </a:p>
      </dgm:t>
    </dgm:pt>
    <dgm:pt modelId="{732FF658-2057-4B12-94C8-00BEDA6A67E5}" type="parTrans" cxnId="{ED43E3D2-286F-4BAB-AA90-2B028DB668D7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1F562-606F-4E44-936E-02778C98E341}" type="sibTrans" cxnId="{ED43E3D2-286F-4BAB-AA90-2B028DB668D7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2B45A0-3398-41FE-BB4D-4548960E3FB1}">
      <dgm:prSet phldrT="[Texto]" custT="1"/>
      <dgm:spPr/>
      <dgm:t>
        <a:bodyPr/>
        <a:lstStyle/>
        <a:p>
          <a:r>
            <a:rPr lang="es-CO" sz="24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comercio</a:t>
          </a:r>
          <a:endParaRPr lang="es-ES" sz="2400" dirty="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5C337-CE8E-4EA4-8945-DBDDC1DD638B}" type="parTrans" cxnId="{A06BEC90-43A6-44FF-94A5-A255FA7583A2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098AF-61C4-45A8-921C-08AF9CAC4488}" type="sibTrans" cxnId="{A06BEC90-43A6-44FF-94A5-A255FA7583A2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5A04F-8771-4A42-8E47-438C08283F27}">
      <dgm:prSet phldrT="[Texto]" custT="1"/>
      <dgm:spPr/>
      <dgm:t>
        <a:bodyPr/>
        <a:lstStyle/>
        <a:p>
          <a:r>
            <a:rPr lang="es-CO" sz="24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finanzas</a:t>
          </a:r>
          <a:endParaRPr lang="es-ES" sz="2400" dirty="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98186-EB33-47ED-AE3D-01BDDF730644}" type="parTrans" cxnId="{F339D1F6-0019-48BC-80CC-A1A6E60DE3CA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B7684-6402-49F2-8560-526CA90FB705}" type="sibTrans" cxnId="{F339D1F6-0019-48BC-80CC-A1A6E60DE3CA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9F517-F01F-42E5-9DAE-0826170CB7E3}">
      <dgm:prSet phldrT="[Texto]" custT="1"/>
      <dgm:spPr/>
      <dgm:t>
        <a:bodyPr/>
        <a:lstStyle/>
        <a:p>
          <a:r>
            <a:rPr lang="es-CO" sz="24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servicios a las empresas</a:t>
          </a:r>
          <a:endParaRPr lang="es-ES" sz="2400" dirty="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1137D-04FF-4D21-9CAA-E1BFFC894FBE}" type="parTrans" cxnId="{849725E5-04FF-409B-BB5A-03C55A5E182B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6F7C5-C69A-4C2E-9815-94D91CBF9A9D}" type="sibTrans" cxnId="{849725E5-04FF-409B-BB5A-03C55A5E182B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09DAA-1AEB-48D6-A23B-1F2984D9DAEF}">
      <dgm:prSet phldrT="[Texto]" custT="1"/>
      <dgm:spPr/>
      <dgm:t>
        <a:bodyPr/>
        <a:lstStyle/>
        <a:p>
          <a:r>
            <a:rPr lang="es-CO" sz="24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industria de la aviación y tecnología</a:t>
          </a:r>
          <a:endParaRPr lang="es-ES" sz="2400" dirty="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432C8-4FE9-4FBD-98EE-1EA085D88A9C}" type="parTrans" cxnId="{D8B9C2C6-F021-4FF7-B6FF-7DFBB93F3FB6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981A2-D702-49D3-A132-02986D7AF112}" type="sibTrans" cxnId="{D8B9C2C6-F021-4FF7-B6FF-7DFBB93F3FB6}">
      <dgm:prSet/>
      <dgm:spPr/>
      <dgm:t>
        <a:bodyPr/>
        <a:lstStyle/>
        <a:p>
          <a:endParaRPr lang="es-ES" sz="160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2711E-10BF-43C1-BB7A-63E397960699}" type="pres">
      <dgm:prSet presAssocID="{89C85B7C-4C63-48DE-8E58-0999C08EB186}" presName="linear" presStyleCnt="0">
        <dgm:presLayoutVars>
          <dgm:animLvl val="lvl"/>
          <dgm:resizeHandles val="exact"/>
        </dgm:presLayoutVars>
      </dgm:prSet>
      <dgm:spPr/>
    </dgm:pt>
    <dgm:pt modelId="{82320267-877F-49C4-8D87-53A3F29C9633}" type="pres">
      <dgm:prSet presAssocID="{B37D7B8A-1F24-4AA0-9C67-179D20A1D92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928AEF3-3260-49A2-B734-4B4B6F304679}" type="pres">
      <dgm:prSet presAssocID="{B37D7B8A-1F24-4AA0-9C67-179D20A1D9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03E5612-F086-482C-843A-1EE2F12423B5}" type="presOf" srcId="{162B45A0-3398-41FE-BB4D-4548960E3FB1}" destId="{0928AEF3-3260-49A2-B734-4B4B6F304679}" srcOrd="0" destOrd="0" presId="urn:microsoft.com/office/officeart/2005/8/layout/vList2"/>
    <dgm:cxn modelId="{EE0AF862-033C-4713-8B67-476BF930FD92}" type="presOf" srcId="{8DB9F517-F01F-42E5-9DAE-0826170CB7E3}" destId="{0928AEF3-3260-49A2-B734-4B4B6F304679}" srcOrd="0" destOrd="2" presId="urn:microsoft.com/office/officeart/2005/8/layout/vList2"/>
    <dgm:cxn modelId="{2DA8AE85-6891-43C6-995A-FEB6060E3029}" type="presOf" srcId="{B37D7B8A-1F24-4AA0-9C67-179D20A1D927}" destId="{82320267-877F-49C4-8D87-53A3F29C9633}" srcOrd="0" destOrd="0" presId="urn:microsoft.com/office/officeart/2005/8/layout/vList2"/>
    <dgm:cxn modelId="{A06BEC90-43A6-44FF-94A5-A255FA7583A2}" srcId="{B37D7B8A-1F24-4AA0-9C67-179D20A1D927}" destId="{162B45A0-3398-41FE-BB4D-4548960E3FB1}" srcOrd="0" destOrd="0" parTransId="{42C5C337-CE8E-4EA4-8945-DBDDC1DD638B}" sibTransId="{182098AF-61C4-45A8-921C-08AF9CAC4488}"/>
    <dgm:cxn modelId="{64FBA69D-99B3-4112-BDF1-1509A756240C}" type="presOf" srcId="{42E09DAA-1AEB-48D6-A23B-1F2984D9DAEF}" destId="{0928AEF3-3260-49A2-B734-4B4B6F304679}" srcOrd="0" destOrd="3" presId="urn:microsoft.com/office/officeart/2005/8/layout/vList2"/>
    <dgm:cxn modelId="{276DE5A8-B1BF-4911-A35B-611EFE34286F}" type="presOf" srcId="{89C85B7C-4C63-48DE-8E58-0999C08EB186}" destId="{E5E2711E-10BF-43C1-BB7A-63E397960699}" srcOrd="0" destOrd="0" presId="urn:microsoft.com/office/officeart/2005/8/layout/vList2"/>
    <dgm:cxn modelId="{D8B9C2C6-F021-4FF7-B6FF-7DFBB93F3FB6}" srcId="{B37D7B8A-1F24-4AA0-9C67-179D20A1D927}" destId="{42E09DAA-1AEB-48D6-A23B-1F2984D9DAEF}" srcOrd="3" destOrd="0" parTransId="{86C432C8-4FE9-4FBD-98EE-1EA085D88A9C}" sibTransId="{313981A2-D702-49D3-A132-02986D7AF112}"/>
    <dgm:cxn modelId="{ED43E3D2-286F-4BAB-AA90-2B028DB668D7}" srcId="{89C85B7C-4C63-48DE-8E58-0999C08EB186}" destId="{B37D7B8A-1F24-4AA0-9C67-179D20A1D927}" srcOrd="0" destOrd="0" parTransId="{732FF658-2057-4B12-94C8-00BEDA6A67E5}" sibTransId="{0BD1F562-606F-4E44-936E-02778C98E341}"/>
    <dgm:cxn modelId="{849725E5-04FF-409B-BB5A-03C55A5E182B}" srcId="{B37D7B8A-1F24-4AA0-9C67-179D20A1D927}" destId="{8DB9F517-F01F-42E5-9DAE-0826170CB7E3}" srcOrd="2" destOrd="0" parTransId="{BB91137D-04FF-4D21-9CAA-E1BFFC894FBE}" sibTransId="{7206F7C5-C69A-4C2E-9815-94D91CBF9A9D}"/>
    <dgm:cxn modelId="{F339D1F6-0019-48BC-80CC-A1A6E60DE3CA}" srcId="{B37D7B8A-1F24-4AA0-9C67-179D20A1D927}" destId="{AD25A04F-8771-4A42-8E47-438C08283F27}" srcOrd="1" destOrd="0" parTransId="{71598186-EB33-47ED-AE3D-01BDDF730644}" sibTransId="{8DCB7684-6402-49F2-8560-526CA90FB705}"/>
    <dgm:cxn modelId="{397533F9-B117-4575-AF84-B462747DE21E}" type="presOf" srcId="{AD25A04F-8771-4A42-8E47-438C08283F27}" destId="{0928AEF3-3260-49A2-B734-4B4B6F304679}" srcOrd="0" destOrd="1" presId="urn:microsoft.com/office/officeart/2005/8/layout/vList2"/>
    <dgm:cxn modelId="{1FBD7EB1-FDFC-47A2-8420-70F727E45DDE}" type="presParOf" srcId="{E5E2711E-10BF-43C1-BB7A-63E397960699}" destId="{82320267-877F-49C4-8D87-53A3F29C9633}" srcOrd="0" destOrd="0" presId="urn:microsoft.com/office/officeart/2005/8/layout/vList2"/>
    <dgm:cxn modelId="{434DF35B-25DB-4AFB-8C00-4D7CB096E5D5}" type="presParOf" srcId="{E5E2711E-10BF-43C1-BB7A-63E397960699}" destId="{0928AEF3-3260-49A2-B734-4B4B6F3046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20267-877F-49C4-8D87-53A3F29C9633}">
      <dsp:nvSpPr>
        <dsp:cNvPr id="0" name=""/>
        <dsp:cNvSpPr/>
      </dsp:nvSpPr>
      <dsp:spPr>
        <a:xfrm>
          <a:off x="0" y="37093"/>
          <a:ext cx="5115805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Esencial para otros sectores</a:t>
          </a:r>
        </a:p>
      </dsp:txBody>
      <dsp:txXfrm>
        <a:off x="59399" y="96492"/>
        <a:ext cx="4997007" cy="1098002"/>
      </dsp:txXfrm>
    </dsp:sp>
    <dsp:sp modelId="{0928AEF3-3260-49A2-B734-4B4B6F304679}">
      <dsp:nvSpPr>
        <dsp:cNvPr id="0" name=""/>
        <dsp:cNvSpPr/>
      </dsp:nvSpPr>
      <dsp:spPr>
        <a:xfrm>
          <a:off x="0" y="1253893"/>
          <a:ext cx="5115805" cy="185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comercio</a:t>
          </a:r>
          <a:endParaRPr lang="es-ES" sz="2400" kern="1200" dirty="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finanzas</a:t>
          </a:r>
          <a:endParaRPr lang="es-ES" sz="2400" kern="1200" dirty="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servicios a las empresas</a:t>
          </a:r>
          <a:endParaRPr lang="es-ES" sz="2400" kern="1200" dirty="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>
              <a:solidFill>
                <a:srgbClr val="123D6A"/>
              </a:solidFill>
              <a:latin typeface="Arial" panose="020B0604020202020204" pitchFamily="34" charset="0"/>
              <a:cs typeface="Arial" panose="020B0604020202020204" pitchFamily="34" charset="0"/>
            </a:rPr>
            <a:t>industria de la aviación y tecnología</a:t>
          </a:r>
          <a:endParaRPr lang="es-ES" sz="2400" kern="1200" dirty="0">
            <a:solidFill>
              <a:srgbClr val="123D6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53893"/>
        <a:ext cx="5115805" cy="185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FA190-710E-42D7-A949-DFA2AA6FE1E3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2DBC-726A-43CD-BFF0-81C024352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65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307" y="3058778"/>
            <a:ext cx="10463581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6"/>
            <a:ext cx="10463583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2695"/>
            <a:ext cx="12192000" cy="10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99011"/>
            <a:ext cx="10972800" cy="432715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AF9F-852D-4FA2-A824-16F897D7AF92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86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56C4-D8A4-48E6-8665-4E58F5BB285A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636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F324-0CEE-4EAE-BFF6-95988BB38FA9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367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20E-4D37-4ED4-8E2C-7AB1BE02DD62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265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66E2-6EAD-4FBB-9467-6FE451940C32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339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307" y="3058778"/>
            <a:ext cx="10463581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6"/>
            <a:ext cx="10463583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521" y="2577849"/>
            <a:ext cx="4211175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21" y="3950773"/>
            <a:ext cx="4211175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5189587" y="1700808"/>
            <a:ext cx="7051096" cy="42647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99011"/>
            <a:ext cx="10972800" cy="432715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A6CD-8E07-4137-8CD9-51A49B166E80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2311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8A5-C7E7-4D2B-8134-DE1E7B59D7A4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487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A52F-EC8A-40DC-8AF9-3230B0E560E6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666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521" y="2577849"/>
            <a:ext cx="4211175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21" y="3950773"/>
            <a:ext cx="4211175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5189587" y="1700808"/>
            <a:ext cx="7051096" cy="42647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80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0B5E-932E-4A5D-BF67-D5D48A43DCBB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019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B4B-5D5E-4183-A771-BEEAEAC554CE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2588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307" y="3058778"/>
            <a:ext cx="10463581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6"/>
            <a:ext cx="10463583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45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521" y="2577849"/>
            <a:ext cx="4211175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21" y="3950773"/>
            <a:ext cx="4211175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5189587" y="1700808"/>
            <a:ext cx="7051096" cy="42647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89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99011"/>
            <a:ext cx="10972800" cy="432715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DCF4-2DB6-4A4D-95C5-41A013FC54B2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2191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663F-FFA5-46EE-A2F8-67A932A7376C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0622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E359-B103-4253-A1CC-C05F435AB7FD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141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78A-1C9C-4922-8448-295A27D57005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737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0F4B-BB99-4877-9964-82E0CF454B14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694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307" y="3058778"/>
            <a:ext cx="10463581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6"/>
            <a:ext cx="10463583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6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99011"/>
            <a:ext cx="10972800" cy="432715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35ED-0AAF-4926-8CA1-534EE29A0B37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905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521" y="2577849"/>
            <a:ext cx="4211175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21" y="3950773"/>
            <a:ext cx="4211175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5189587" y="1700808"/>
            <a:ext cx="7051096" cy="42647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6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99011"/>
            <a:ext cx="10972800" cy="432715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BEC9-ECA1-4BAD-B8E4-D6766A5FF67F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3158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2E68-A58C-464F-94F7-5F79E428E4D0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960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B78C-A7D0-4AD4-B25A-1B2EFAECB57B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212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9540-C92E-48E5-BA50-EB9DEDF1F035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702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78C-0476-4E2A-B7BD-662F71C5808F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059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F32A8-F2AF-DD4F-BC22-B45D8490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37E5ED-E86D-084D-ADD7-2D773E640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D6A4A7-F93F-9B4B-9AC6-F614F836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FDBD-126B-4BA5-B9F0-3C1183F0B524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AE664F-6FF4-3A48-9556-BADE3492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567A4-7B24-2049-B533-8DD310A3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346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FA80D09-E580-704F-A200-1C28D948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5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FAA00-CCB1-A649-B62B-A2B3DF71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29"/>
            <a:ext cx="10515600" cy="91075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2987C-A82F-5C49-AD74-C0DEAE52B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4CEE7-EC46-D54F-8466-A1DA6B7B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85F1-7BCE-45B3-A557-031985C37085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EE2C9-0754-8B4D-968A-C70DA07D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E113F-9014-0843-881F-4ABC4D37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4446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12B3B-4197-2646-A9B0-EA977AE7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253CB1-F853-3A48-BE61-19B01DDD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496AD6-B043-9046-B906-68EB6D9E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D7B6-BC90-4851-9257-9FBD9337C2F0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B17FD-1C88-C948-87AF-5E0CCB4A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CD2BD-40C1-0744-83F9-3009516C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50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854E-1276-4D13-83DB-A1A7203223F4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576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4F138-4B7F-B342-BDD8-0C05D8220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C92E0-A6E6-4F4F-906D-264EA6F1B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8856C0-887B-5C42-B767-BB8152B5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10B9-348D-4229-887D-832986551391}" type="datetime1">
              <a:rPr lang="es-CO" smtClean="0"/>
              <a:t>25/11/2020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12F448-F5CF-814C-A3C6-B5428F65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AF11FD-8B61-E944-B9AB-5BFF7294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10FAA00-CCB1-A649-B62B-A2B3DF71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29"/>
            <a:ext cx="10515600" cy="91075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760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48B41-C643-764C-BE8E-05EF98A53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7D3C62-0FD4-7A47-B7C9-C7E39ECFC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0BE7FE-4AD6-724D-A62C-44FE656FB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4D16B-9200-A143-AAEB-3F38F40C9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B9E509-A2AE-9645-8FCB-77C9ECF2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17F-EAB6-46D9-85CB-162CD3FFBF52}" type="datetime1">
              <a:rPr lang="es-CO" smtClean="0"/>
              <a:t>25/11/2020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34D7F4-D2B7-8B4C-9F47-FF786254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29F255-C741-D148-A058-4A63B400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10FAA00-CCB1-A649-B62B-A2B3DF71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29"/>
            <a:ext cx="10515600" cy="91075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655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35C200-64B9-E94F-9DE7-04BE2617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203F7-65D9-4573-8855-CF45D0E6D751}" type="datetime1">
              <a:rPr lang="es-CO" smtClean="0"/>
              <a:t>25/11/2020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838F48-18CC-CD4A-A150-54DEB140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D0B96A-4A98-E943-80C0-7AB25B92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10FAA00-CCB1-A649-B62B-A2B3DF71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29"/>
            <a:ext cx="10515600" cy="91075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8437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D11DDF-F1FA-F349-9BFA-10B5440C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4BA-157E-4305-98D4-4AFA970CB191}" type="datetime1">
              <a:rPr lang="es-CO" smtClean="0"/>
              <a:t>25/11/2020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7726CA-EE8B-0045-BA47-DB5D5F19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AF7765-C2C3-D446-AE0D-75049D8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085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3A8F0-A718-AE4A-A942-4F7C2F73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9928"/>
            <a:ext cx="3932237" cy="12774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1ED8B-6E34-6642-ABA0-A21288F5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8B0ED5-E5CD-104D-A512-0B2F76CCC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59137-B8C4-D449-92C7-0296C4E6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F07B-481D-46CC-AEC0-07B6973EAAA9}" type="datetime1">
              <a:rPr lang="es-CO" smtClean="0"/>
              <a:t>25/11/2020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AA661-81BA-7540-9A28-B20BF0BB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056C8E-9F98-114A-BE12-523A119B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8793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C1B595-4C87-2B4C-B2E4-FFBEAC1BF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DD7EE-F6CB-7449-9788-B415DDB62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368ACF-3456-784E-91A1-73C9FE6B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4A8D-4D1E-4244-B504-1F9762D31B6C}" type="datetime1">
              <a:rPr lang="es-CO" smtClean="0"/>
              <a:t>25/11/2020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FA424-070F-C244-AD9F-760485F3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2C3E72-5A01-5948-BD9C-B8E13E2E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D33A8F0-A718-AE4A-A942-4F7C2F73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9928"/>
            <a:ext cx="3932237" cy="12774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7957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69F58-78E1-5746-B1F8-0C90F2F0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69540-6034-F043-90C7-333BD2CE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9133-D708-414A-B8D0-BBF7387E9661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03DB5-D7BC-3149-BF84-5AF4C763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3B2DE-05CE-604D-A7EB-7D6E21C2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0FAA00-CCB1-A649-B62B-A2B3DF71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29"/>
            <a:ext cx="10515600" cy="91075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1283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D41CFE-8B73-C449-9958-9FA6FAA25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20271"/>
            <a:ext cx="2628900" cy="535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F64A4B-2980-9D47-8048-59D58F452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0271"/>
            <a:ext cx="7734300" cy="5356692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A277E-B8F7-9143-907C-4EC7CD50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26B-F2D4-4694-B540-3EC6C6DE9152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6D8FB-72C0-3546-B63C-4BA11A3B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02BE5B-E3DB-F148-AAB4-495605EF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298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934-11CC-4D63-8549-5B123DAA30A5}" type="datetime1">
              <a:rPr lang="es-CO" smtClean="0"/>
              <a:t>25/11/2020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064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8D1-72F8-484C-AB4A-F8835FFBBC06}" type="datetime1">
              <a:rPr lang="es-CO" smtClean="0"/>
              <a:t>25/11/2020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79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73B7-E883-4C28-8D11-F5D52BF6045A}" type="datetime1">
              <a:rPr lang="es-CO" smtClean="0"/>
              <a:t>25/11/2020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39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307" y="3058778"/>
            <a:ext cx="10463581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6"/>
            <a:ext cx="10463583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521" y="2577849"/>
            <a:ext cx="4211175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21" y="3950773"/>
            <a:ext cx="4211175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5189587" y="1700808"/>
            <a:ext cx="7051096" cy="42647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144"/>
            <a:ext cx="12192000" cy="6848856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15204"/>
            <a:ext cx="8549464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77997"/>
            <a:ext cx="109728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526575"/>
            <a:ext cx="1355705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4FE9AC88-9888-4079-B073-0F3D9FC6947E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701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123D6A"/>
          </a:solidFill>
          <a:latin typeface="Arial"/>
          <a:ea typeface="+mj-ea"/>
          <a:cs typeface="Arial"/>
        </a:defRPr>
      </a:lvl1pPr>
    </p:titleStyle>
    <p:bodyStyle>
      <a:lvl1pPr marL="342900" indent="-342900" algn="just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rgbClr val="123D6A"/>
          </a:solidFill>
          <a:latin typeface="+mn-lt"/>
          <a:ea typeface="+mn-ea"/>
          <a:cs typeface="Arial"/>
        </a:defRPr>
      </a:lvl1pPr>
      <a:lvl2pPr marL="742950" indent="-285750" algn="just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rgbClr val="123D6A"/>
          </a:solidFill>
          <a:latin typeface="+mn-lt"/>
          <a:ea typeface="+mn-ea"/>
          <a:cs typeface="Arial"/>
        </a:defRPr>
      </a:lvl2pPr>
      <a:lvl3pPr marL="1143000" indent="-228600" algn="just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123D6A"/>
          </a:solidFill>
          <a:latin typeface="+mn-lt"/>
          <a:ea typeface="+mn-ea"/>
          <a:cs typeface="Arial"/>
        </a:defRPr>
      </a:lvl3pPr>
      <a:lvl4pPr marL="1600200" indent="-228600" algn="just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+mn-lt"/>
          <a:ea typeface="+mn-ea"/>
          <a:cs typeface="Arial"/>
        </a:defRPr>
      </a:lvl4pPr>
      <a:lvl5pPr marL="2057400" indent="-228600" algn="just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137"/>
            <a:ext cx="12192000" cy="684886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15204"/>
            <a:ext cx="8549464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77997"/>
            <a:ext cx="109728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526575"/>
            <a:ext cx="1355705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8DF1039-AEDA-4220-8B84-1CAEE87FE6EB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936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123D6A"/>
          </a:solidFill>
          <a:latin typeface="+mn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rgbClr val="123D6A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rgbClr val="123D6A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123D6A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137"/>
            <a:ext cx="12192000" cy="684886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15204"/>
            <a:ext cx="8549464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77997"/>
            <a:ext cx="109728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526575"/>
            <a:ext cx="1355705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0C1CE17-53CB-4E1E-850A-710A21C0BDB7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087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123D6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rgbClr val="123D6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rgbClr val="123D6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123D6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137"/>
            <a:ext cx="12192000" cy="684886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15204"/>
            <a:ext cx="8549464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77997"/>
            <a:ext cx="109728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526575"/>
            <a:ext cx="1355705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E013426-E3DD-4E61-968D-8C75465D53C0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247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123D6A"/>
          </a:solidFill>
          <a:latin typeface="+mn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rgbClr val="123D6A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rgbClr val="123D6A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123D6A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137"/>
            <a:ext cx="12192000" cy="684886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15204"/>
            <a:ext cx="8549464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77997"/>
            <a:ext cx="109728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526575"/>
            <a:ext cx="1355705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70D4DF9-E419-46BE-85EC-95E6D6CB9963}" type="datetime1">
              <a:rPr lang="es-CO" smtClean="0"/>
              <a:t>25/11/2020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94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123D6A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rgbClr val="123D6A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rgbClr val="123D6A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123D6A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123D6A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0AF065-7DC1-B741-8C02-88358804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1AD5C-9743-C84D-BFB1-65D52BBA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A8DFD-4FDA-9144-B80D-2BF1DC845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AC88-9888-4079-B073-0F3D9FC6947E}" type="datetime1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10414-3F44-E24E-A998-21B27AF9E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62DBC-72EB-3840-B362-88F79E01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1751-ED31-4A4E-86E9-587BC9FBAD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13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73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s-MX" sz="3200" dirty="0"/>
              <a:t>PEA 2030 -Objetivos específicos 2018</a:t>
            </a:r>
            <a:endParaRPr lang="es-CO" sz="3200" dirty="0"/>
          </a:p>
        </p:txBody>
      </p:sp>
      <p:sp>
        <p:nvSpPr>
          <p:cNvPr id="6" name="Rectángulo 5"/>
          <p:cNvSpPr/>
          <p:nvPr/>
        </p:nvSpPr>
        <p:spPr>
          <a:xfrm>
            <a:off x="609600" y="2047391"/>
            <a:ext cx="10972798" cy="830997"/>
          </a:xfrm>
          <a:prstGeom prst="rect">
            <a:avLst/>
          </a:prstGeom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Reducción del IVA al 5% hasta el año 2021 para gasolina de aviación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(Decreto 575 de 15 de abril de 2020).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Proyecto de Ley que modifica la Ley General de Turismo proponiendo adicionar al artículo 468-3 del Estatuto Tributario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incluyendo tiquetes aéreos con tarifa general de impuesto sobre ventas del 5%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9599" y="1462616"/>
            <a:ext cx="10972799" cy="584775"/>
          </a:xfrm>
          <a:prstGeom prst="rect">
            <a:avLst/>
          </a:prstGeom>
          <a:solidFill>
            <a:srgbClr val="2D92BF"/>
          </a:solidFill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Simplificar y racionalizar el esquema de costos del transporte aéreo asociado a la carga tributaria, parafiscales y de sobretasas, a través del desarrollo de políticas públicas.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09600" y="3801656"/>
            <a:ext cx="10972798" cy="584775"/>
          </a:xfrm>
          <a:prstGeom prst="rect">
            <a:avLst/>
          </a:prstGeom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los nuevos contratos de concesión lineamiento para las tarifas aeroportuarias, que son fijadas por la Aerocivil En dic/18 Aerocivil solicitó a la ANI que nuevas tarifas de CTG se fijen según categoría tarifaria “A” de Aerocivil.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09600" y="3216881"/>
            <a:ext cx="10972798" cy="584775"/>
          </a:xfrm>
          <a:prstGeom prst="rect">
            <a:avLst/>
          </a:prstGeom>
          <a:solidFill>
            <a:srgbClr val="2D92BF"/>
          </a:solidFill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mecanismos regulatorios y fórmulas de incentivos al factor de productividad del sector, para facilitar racionalización de costos frente a cobros por servicios aeroportuarios, en futuras concesiones aeroportuarias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9600" y="5465679"/>
            <a:ext cx="10972798" cy="830997"/>
          </a:xfrm>
          <a:prstGeom prst="rect">
            <a:avLst/>
          </a:prstGeom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ha gestionado con otras entidades estatales, el proyecto de traslado y habilitación de una nueva zona de manejo de combustibles en Eldorado, según Plan Maestro, para corregir deficiencias en capacidad instalada de almacenamiento de combustible, garantizando reservas de hasta 5 días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9599" y="4641242"/>
            <a:ext cx="10972799" cy="830997"/>
          </a:xfrm>
          <a:prstGeom prst="rect">
            <a:avLst/>
          </a:prstGeom>
          <a:solidFill>
            <a:srgbClr val="2D92BF"/>
          </a:solidFill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Propiciar alternativas para distribución de combustible en aeropuertos, que permitan la toma de decisiones comerciales por parte de operadores del transporte aéreo, y evitar distorsiones en precios del combustible de aviación por carga tributaria y otros factores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4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PEA 2030 -Objetivos específicos 2018</a:t>
            </a:r>
            <a:endParaRPr lang="es-CO" sz="3200" dirty="0"/>
          </a:p>
        </p:txBody>
      </p:sp>
      <p:sp>
        <p:nvSpPr>
          <p:cNvPr id="8" name="Rectángulo 7"/>
          <p:cNvSpPr/>
          <p:nvPr/>
        </p:nvSpPr>
        <p:spPr>
          <a:xfrm>
            <a:off x="609599" y="2225694"/>
            <a:ext cx="10972798" cy="1246495"/>
          </a:xfrm>
          <a:prstGeom prst="rect">
            <a:avLst/>
          </a:prstGeom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Eliminación de audiencia pública para aprobación de rutas a operadores, implementando un procedimiento expedito.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Expedición de regulaciones que permiten algunos procesos virtuales de entrenamiento de personal aeronáutico.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Armonización del RAC, con Reglamentos Aeronáuticos Latinoamericanos, (95% de avance).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Expedición de nuevas normas para licencias y habilitación de personal aeronáutico, agilizando proceso de expedición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Reclasificación de servicios aéreos, misma empresa ofrezca varios de ellos de manera simultánea</a:t>
            </a:r>
            <a:endParaRPr lang="es-CO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09600" y="1640919"/>
            <a:ext cx="10972798" cy="584775"/>
          </a:xfrm>
          <a:prstGeom prst="rect">
            <a:avLst/>
          </a:prstGeom>
          <a:solidFill>
            <a:srgbClr val="2D92BF"/>
          </a:solidFill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un mercado competitivo de prestadores de servicio, a través de la simplificación de regulaciones, la eliminación de barreras al crecimiento y la promoción del ingreso de nuevas inversiones en las actividades de la aviación civil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9600" y="4224532"/>
            <a:ext cx="10972798" cy="584775"/>
          </a:xfrm>
          <a:prstGeom prst="rect">
            <a:avLst/>
          </a:prstGeom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En el Plan Nacional de Desarrollo se trasladó a la Superintendencia de Transporte las facultades de vigilancia de deberes y derechos de usuarios del transporte aéreo,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9599" y="3639757"/>
            <a:ext cx="10972799" cy="584775"/>
          </a:xfrm>
          <a:prstGeom prst="rect">
            <a:avLst/>
          </a:prstGeom>
          <a:solidFill>
            <a:srgbClr val="2D92BF"/>
          </a:solidFill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mecanismos efectivos para la protección de los derechos de los usuarios, frente a los servicios ofrecidos en el transporte aéreo, para mejorar la calidad y satisfacción de éstos</a:t>
            </a:r>
            <a:r>
              <a:rPr lang="es-CO"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9600" y="4907977"/>
            <a:ext cx="10972798" cy="830997"/>
          </a:xfrm>
          <a:prstGeom prst="rect">
            <a:avLst/>
          </a:prstGeom>
          <a:ln>
            <a:solidFill>
              <a:srgbClr val="123D6A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Avances en proyectos para nuevas plataformas y aumentar posiciones de parqueo de aeronaves de pasajeros de Eldorado, Aerocivil cofinanciará la ejecución aportando $70.300 Millones (vigencia fiscal 2019).Se iniciará en 2021 la construcción de la plataforma de descongestión y pernocta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35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s-MX" dirty="0"/>
              <a:t>Impacto del COVID-19 en el sector aéreo colombiano (Pasajeros)</a:t>
            </a:r>
            <a:endParaRPr lang="es-CO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525238"/>
              </p:ext>
            </p:extLst>
          </p:nvPr>
        </p:nvGraphicFramePr>
        <p:xfrm>
          <a:off x="232801" y="2414264"/>
          <a:ext cx="7387200" cy="396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arcador de contenido 9"/>
          <p:cNvSpPr txBox="1">
            <a:spLocks/>
          </p:cNvSpPr>
          <p:nvPr/>
        </p:nvSpPr>
        <p:spPr>
          <a:xfrm>
            <a:off x="7620001" y="1761544"/>
            <a:ext cx="4061011" cy="4690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Pasajeros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movilizó 41,2 M de pasajeros con  crecimiento del 9,2% vs 2018: </a:t>
            </a:r>
          </a:p>
          <a:p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(14,2 millones) </a:t>
            </a:r>
            <a:r>
              <a:rPr lang="es-CO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internacionales.</a:t>
            </a:r>
          </a:p>
          <a:p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(27 millones) </a:t>
            </a:r>
            <a:r>
              <a:rPr lang="es-CO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nacionales.</a:t>
            </a:r>
          </a:p>
          <a:p>
            <a:pPr marL="0" indent="0">
              <a:buNone/>
            </a:pPr>
            <a:endParaRPr lang="es-MX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COVID-19 afectó las proyecciones del Plan Estratégico Aeronáutico (PEA) 2030 </a:t>
            </a: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2020 se prevé que se movilizarán 13.2 M de </a:t>
            </a:r>
            <a:r>
              <a:rPr lang="es-CO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(42.3 M proyectados en PEA)</a:t>
            </a: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 2021 se espera movilizar 30.5M de </a:t>
            </a:r>
            <a:r>
              <a:rPr lang="es-CO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(46.3 M proyectados)</a:t>
            </a: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 2022 se esperan 41.6 M de </a:t>
            </a:r>
            <a:r>
              <a:rPr lang="es-CO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(50.5 M proyectados), disminuyendo la brecha con lo proyectado en el PEA.</a:t>
            </a:r>
          </a:p>
        </p:txBody>
      </p:sp>
    </p:spTree>
    <p:extLst>
      <p:ext uri="{BB962C8B-B14F-4D97-AF65-F5344CB8AC3E}">
        <p14:creationId xmlns:p14="http://schemas.microsoft.com/office/powerpoint/2010/main" val="13005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Impacto del COVID-19 en el sector aéreo colombiano (Pasajeros)</a:t>
            </a:r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F9810DB-5216-4A2B-AFEA-E218D503B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483844"/>
              </p:ext>
            </p:extLst>
          </p:nvPr>
        </p:nvGraphicFramePr>
        <p:xfrm>
          <a:off x="609600" y="1601333"/>
          <a:ext cx="6110514" cy="453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7112000" y="1601333"/>
            <a:ext cx="45865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Pasajeros</a:t>
            </a:r>
            <a:endParaRPr lang="es-CO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17.4 M de </a:t>
            </a:r>
            <a:r>
              <a:rPr lang="es-CO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nov/2019- oct/2020 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40,9 M de </a:t>
            </a:r>
            <a:r>
              <a:rPr lang="es-CO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nov/2018- oct/2019 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decrecimiento de - 57,45% equivalente de 23.4 M de </a:t>
            </a:r>
            <a:r>
              <a:rPr lang="es-CO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21 jul/2020 reinició con rutas piloto para vuelos domésticos en Cúcuta y Bucaramanga, a los que se sumaron los aeropuertos de Rionegro y Pereira. 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1°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/2020 se reactivó operación doméstica en 14 aeropuertos del país y el 21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/ se amplió a 31 aeropuertos más.</a:t>
            </a:r>
          </a:p>
        </p:txBody>
      </p:sp>
    </p:spTree>
    <p:extLst>
      <p:ext uri="{BB962C8B-B14F-4D97-AF65-F5344CB8AC3E}">
        <p14:creationId xmlns:p14="http://schemas.microsoft.com/office/powerpoint/2010/main" val="16820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s-MX" dirty="0"/>
              <a:t>Impacto del COVID-19 en el sector aéreo colombiano (Carga)</a:t>
            </a:r>
            <a:endParaRPr lang="es-CO" dirty="0"/>
          </a:p>
        </p:txBody>
      </p:sp>
      <p:sp>
        <p:nvSpPr>
          <p:cNvPr id="9" name="Marcador de contenido 9"/>
          <p:cNvSpPr txBox="1">
            <a:spLocks/>
          </p:cNvSpPr>
          <p:nvPr/>
        </p:nvSpPr>
        <p:spPr>
          <a:xfrm>
            <a:off x="7620001" y="2479535"/>
            <a:ext cx="4339771" cy="39624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internacional más dinámica que la nacional </a:t>
            </a:r>
          </a:p>
          <a:p>
            <a:pPr marL="0" indent="0">
              <a:buNone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 se movilizaron 881.577 </a:t>
            </a:r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 697.358 (79%).</a:t>
            </a:r>
          </a:p>
          <a:p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      184.219 (21%).</a:t>
            </a:r>
          </a:p>
          <a:p>
            <a:pPr marL="0" indent="0">
              <a:buNone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transporte aéreo de carga creció en 2019 1,91% vs 2018; (carga internacional creció 2,50% y nacional se redujo en -0,23%).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261251"/>
              </p:ext>
            </p:extLst>
          </p:nvPr>
        </p:nvGraphicFramePr>
        <p:xfrm>
          <a:off x="232801" y="2446301"/>
          <a:ext cx="7387200" cy="396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Impacto del COVID-19 en el sector aéreo colombiano (Carga)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7112000" y="1601333"/>
            <a:ext cx="4586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Carga</a:t>
            </a:r>
            <a:endParaRPr lang="es-CO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687.689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nov/2019- oct/2020 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817,294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nov/2018- oct/2019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decrecimiento de -15,86 % equivalente 129.605 toneladas.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transporte de carga no ha sufrido afectaciones tan drásticas como en pasajeros debido a que durante la pandemia se ha permitido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disminución del -15,86% refleja la crisis de la economía en general, incluyendo el transporte de carga.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(Decreto 457 del 22 de marzo).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351C3B9-632D-4251-B20A-3C7FF96BB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995560"/>
              </p:ext>
            </p:extLst>
          </p:nvPr>
        </p:nvGraphicFramePr>
        <p:xfrm>
          <a:off x="609600" y="1586048"/>
          <a:ext cx="6109200" cy="453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1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s-MX" dirty="0"/>
              <a:t>Impacto a nivel global</a:t>
            </a:r>
            <a:endParaRPr lang="es-CO" dirty="0"/>
          </a:p>
        </p:txBody>
      </p:sp>
      <p:pic>
        <p:nvPicPr>
          <p:cNvPr id="6" name="Imagen 5" descr="Tabla&#10;&#10;Descripción generada automá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2992"/>
            <a:ext cx="6008914" cy="3719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6560457" y="1358081"/>
            <a:ext cx="537991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Pérdida de conectividad.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Aporte económico del sector en riesgo.</a:t>
            </a: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s-CO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ersonal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debe ajustarse en 40%, frente a 2019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sería insuficiente para mejorar las reducciones unitarias de costo requeridas, elevando c</a:t>
            </a:r>
            <a:r>
              <a:rPr lang="es-C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ash </a:t>
            </a:r>
            <a:r>
              <a:rPr lang="es-CO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burn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Cancelación de órdenes futuras de </a:t>
            </a:r>
            <a:r>
              <a:rPr lang="es-MX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wide-bodies</a:t>
            </a: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(WB), en reportes de fabricantes, llegando en 2020 al 50% de entregas del 2019.</a:t>
            </a: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Pérdidas por mas de 84 billones de dólares (IATA).</a:t>
            </a: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Niveles operacionales de tráfico de </a:t>
            </a:r>
            <a:r>
              <a:rPr lang="es-MX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serán alcanzados en 2023 para mercado doméstico y en 2024 para mercado internacional.</a:t>
            </a: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Apertura limitada de rutas.</a:t>
            </a: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Lenta recuperación en reservas.</a:t>
            </a: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Otros ejemplos: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Lufthansa (22.000 empleos menos).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Cathay</a:t>
            </a: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Pacific</a:t>
            </a: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redujo un tercio de su flota.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Airbus reducirá 15.000 empleos.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Avianca Perú cerró operaciones en Perú.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LATAM cerró operaciones en Argentina.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4625" indent="-1746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6313714" y="1436957"/>
            <a:ext cx="14513" cy="4876757"/>
          </a:xfrm>
          <a:prstGeom prst="line">
            <a:avLst/>
          </a:prstGeom>
          <a:ln w="28575">
            <a:solidFill>
              <a:srgbClr val="003B7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s-MX" dirty="0"/>
              <a:t>Medidas propuestas para mitigar impacto de efectos de la pandemia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838200" y="1798638"/>
            <a:ext cx="10134600" cy="1379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El Gobierno Nacional y Aerocivil implementaron medidas sanitarias, operacionales y económicas que buscan en el caso de las medidas sanitarias, garantizar el bienestar y salud de los usuarios del servicio.</a:t>
            </a:r>
          </a:p>
          <a:p>
            <a:pPr marL="0" indent="0">
              <a:buNone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Lo anterior para mitigar los efectos económicos generados por la pandemia del COVID-19 en el sector aeronáutico y propiciar la movilidad mínima del sector aéreo con apoyo en el flujo de caja de las empresas del sector aeroportuario.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8120" y="3596910"/>
            <a:ext cx="3780000" cy="2448000"/>
          </a:xfrm>
          <a:prstGeom prst="rect">
            <a:avLst/>
          </a:prstGeom>
          <a:solidFill>
            <a:srgbClr val="1A959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s-E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subsidio de aranceles, ampliaciones en declaraciones de impuestos, reducción de IVA, disminución de carga pensional, suspensión de pago contraprestaciones, entre otros</a:t>
            </a:r>
            <a:endParaRPr lang="es-ES" sz="16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</a:p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Decretos</a:t>
            </a:r>
            <a:endParaRPr lang="es-ES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98860" y="3596910"/>
            <a:ext cx="3780000" cy="2448000"/>
          </a:xfrm>
          <a:prstGeom prst="rect">
            <a:avLst/>
          </a:prstGeom>
          <a:solidFill>
            <a:srgbClr val="801B5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s-E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Estacionamientos en aeropuertos principales a cero pesos, ampliación de términos impuesto de timbre, modificación, plazos facturación, entre otros.</a:t>
            </a:r>
            <a:endParaRPr lang="es-ES" sz="16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</a:t>
            </a:r>
          </a:p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Resoluciones</a:t>
            </a:r>
            <a:endParaRPr lang="es-ES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229600" y="3596910"/>
            <a:ext cx="3780000" cy="2448000"/>
          </a:xfrm>
          <a:prstGeom prst="rect">
            <a:avLst/>
          </a:prstGeom>
          <a:solidFill>
            <a:srgbClr val="F59B2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s-E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Suspensión de normas de slots “úselo o piérdalo”, Implementación líneas de crédito “Colombia Responde” </a:t>
            </a:r>
            <a:r>
              <a:rPr lang="es-ES" sz="1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Bancoldex</a:t>
            </a:r>
            <a:r>
              <a:rPr lang="es-E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250.000 millones, 3.000 millones para PYMES y 5.000 millones para grandes empresas .</a:t>
            </a:r>
            <a:endParaRPr lang="es-ES" sz="16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Circulares</a:t>
            </a:r>
            <a:endParaRPr lang="es-ES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0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s-MX" dirty="0"/>
              <a:t>Ejes de trabajo para la competitividad en mediano y largo plazo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391886" y="1799009"/>
            <a:ext cx="4716463" cy="4327525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Promover ajustes a la normatividad vigente en ciertos aspectos Aduaneros y Tributarios y de Tasas Aeroportuarias.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Carga tributaria.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Carga aduanera.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Tasas aeroportuarias y otros.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Aspectos Regulatorios y Operacionales.</a:t>
            </a:r>
          </a:p>
          <a:p>
            <a:pPr lvl="1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Gestión laboral en el sector (incrementar disponibilidad de pilotos, fomentar “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crew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para varias licencias a pilotos).</a:t>
            </a:r>
          </a:p>
          <a:p>
            <a:pPr lvl="1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Rediseño de procedimientos aéreos de navegación y operación en tierra.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6866399" y="1799010"/>
            <a:ext cx="4716000" cy="4327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 startAt="3"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Combustible como factor decisivo en la composición de costos de las aerolíneas.</a:t>
            </a:r>
          </a:p>
          <a:p>
            <a:pPr lvl="1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 de costos de transporte en tarifas de concesionarios, sin ser mayor costo para operadores aéreos.</a:t>
            </a:r>
          </a:p>
          <a:p>
            <a:pPr lvl="1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largo plazo de refinación (producción de JET A-1, anticipación de compra y desarrollo de estrategias para llevar más económicamente combustible a otras regiones.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6095999" y="1799009"/>
            <a:ext cx="0" cy="4327151"/>
          </a:xfrm>
          <a:prstGeom prst="line">
            <a:avLst/>
          </a:prstGeom>
          <a:ln w="28575">
            <a:solidFill>
              <a:srgbClr val="003B7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1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Ejes de trabajo para la competitividad en mediano y largo plazo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609137" y="1799009"/>
            <a:ext cx="4716463" cy="4327525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 startAt="4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Relación entre concesionarios y aerolíneas fomentando la conectividad.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Nuevos modelos de concesiones reduciendo cargos para aerolíneas y mejorando el CASK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Exploración de modelos alternativos como privatización de otros servicios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Rediseño de infraestructura para una operación real de HUB.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Mantener el 24/7 en principales aeropuertos, incluyendo ambas pistas en Eldorado.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6866399" y="1799010"/>
            <a:ext cx="4716000" cy="4327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 startAt="5"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y actualización del CONPES 3163 de 2001 “</a:t>
            </a:r>
            <a:r>
              <a:rPr lang="es-CO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competitividad para la industria del transporte aéreo de pasajeros y carga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1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Conformar equipo de trabajo con Gobierno, IATA, aerolíneas, y operadores aeroportuarios, permitiendo también revisar aspectos pendientes del CONPES de 2001, teniendo en cuenta las recomendaciones de las Notas de Estudio.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6095999" y="1799009"/>
            <a:ext cx="0" cy="4327151"/>
          </a:xfrm>
          <a:prstGeom prst="line">
            <a:avLst/>
          </a:prstGeom>
          <a:ln w="28575">
            <a:solidFill>
              <a:srgbClr val="003B7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IMPACTO DEL COVID-19 EN EL TRANSPORTE AÉREO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5"/>
            <a:ext cx="10463583" cy="790037"/>
          </a:xfrm>
        </p:spPr>
        <p:txBody>
          <a:bodyPr>
            <a:normAutofit fontScale="85000" lnSpcReduction="10000"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Nuevos Retos y oportunidades en la visión del Plan Estratégico Aeronáutico 2030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Asunto: Competitividad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Ejes de trabajo para la competitividad en mediano y largo plazo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609137" y="1798635"/>
            <a:ext cx="4716463" cy="4327525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 startAt="6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Fomentar y promover una relación más cercana y profunda con el sector financiero para la industria.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Conformar equipo entre Ministerio de Hacienda, Unidad de Regulación Financiera, Bolsa de Valores de Colombia y Banca Multilateral para el desarrollo de nuevos instrumentos de inversión (liquidez y financiación).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Análisis de estructuras tributarias requeridas para desarrollar entidades que permitan crear un mercado de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lessores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de equipos para el fomento de esta industria en Colombia siendo pioneros regionales.</a:t>
            </a: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6866399" y="1799010"/>
            <a:ext cx="4716000" cy="4327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 startAt="7"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transporte de carga y su importancia en el sector.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 terminales de carga y pasajeros a bajo costo en aeropuertos regionales.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un segundo VOR en Eldorado para aproximaciones simultaneas.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Potencializar pistas existentes cercanas a otras ciudades.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Conectar con Plan Maestro de Logística contenido en el CONPES 3982/20.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6095999" y="1799009"/>
            <a:ext cx="0" cy="4327151"/>
          </a:xfrm>
          <a:prstGeom prst="line">
            <a:avLst/>
          </a:prstGeom>
          <a:ln w="28575">
            <a:solidFill>
              <a:srgbClr val="003B7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Ejes de trabajo para la competitividad en mediano y largo plazo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609137" y="1799009"/>
            <a:ext cx="4716463" cy="4327525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 startAt="8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Búsqueda de eficiencia a nivel de Gobierno corporativo del sector.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Eliminar barreras para el uso de nuevas tecnologías.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Definir prioridades en licencias ambientales, acelerando la toma de decisiones en pro de la dinamización del sector.</a:t>
            </a:r>
          </a:p>
          <a:p>
            <a:pPr>
              <a:buFont typeface="+mj-lt"/>
              <a:buAutoNum type="alphaLcParenR" startAt="8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Políticas públicas para la competitividad de Aeropuertos secundarios en las ciudades, (desconcentración de operaciones incentivando aeropuertos en las regiones).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Incentivar a nuevos participantes para las regiones, más diversidad en este nicho.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Estímulos en conexiones regionales y no solo en aeropuertos principales.</a:t>
            </a: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6866399" y="1799010"/>
            <a:ext cx="4716000" cy="4327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 startAt="10"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que afectan la competitividad en rutas secundarias y de aerotaxis para mejorarla, dada su importancia en la conectividad regional.</a:t>
            </a:r>
          </a:p>
          <a:p>
            <a:pPr lvl="1" fontAlgn="base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tecnología como aliado importante para el desarrollo de soluciones “</a:t>
            </a:r>
            <a:r>
              <a:rPr lang="es-CO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O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 venta de capacidad instalada, acelerando conectividad regional a través de operadores más pequeños en aeropuertos regionales.  </a:t>
            </a:r>
          </a:p>
          <a:p>
            <a:pPr lvl="1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Incentivar creación de compañías que sirvan estas regiones sin pasar por aeropuertos principales.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6095999" y="1799009"/>
            <a:ext cx="0" cy="4327151"/>
          </a:xfrm>
          <a:prstGeom prst="line">
            <a:avLst/>
          </a:prstGeom>
          <a:ln w="28575">
            <a:solidFill>
              <a:srgbClr val="003B7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9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s-MX" dirty="0"/>
              <a:t>Conclusiones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La caída de demanda, restricciones y cuarentenas desplomaron pasajeros y carga, cambiando la tendencia de crecimiento de décadas anteriores; se requiere participación y compromiso de todos los actores en búsqueda de nuevas estructuras para dinamizar la demanda.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En 2019 se movilizaron 41,2 millones de pasajeros creciendo 9,2% respecto al 2018, (más alta de la historia), demostrando oportunidades que el transporte aéreo ofrece con más facilidades de acceso en condiciones óptimas de seguridad, confortabilidad y comodidad.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La estructura de costos se afectó en combustible, tripulación y mantenimiento. Es necesario mantener medidas de alivio para reducir costos de combustible a un mayor plazo mientras la industria logra niveles de recuperación aceptables.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Revisar carga tributaria y sobretasas a tiquetes aéreos para reducir el precio final del tiquete estimulando la demanda. Es necesario mantener la reducción del IVA a un mayor plazo y gestionar la adopción de una política pública que simplifique y reorganice dichos cargos.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Se pronostica la reducción del tráfico de viajes corporativos con la virtualidad de las empresas con una menor demanda en años siguientes; por tanto, en el mediano plazo, hay que dinamizar la demanda de viajeros étnicos y viajes de turismo.</a:t>
            </a:r>
          </a:p>
        </p:txBody>
      </p:sp>
    </p:spTree>
    <p:extLst>
      <p:ext uri="{BB962C8B-B14F-4D97-AF65-F5344CB8AC3E}">
        <p14:creationId xmlns:p14="http://schemas.microsoft.com/office/powerpoint/2010/main" val="7847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Conclusiones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Los nuevos protocolos de seguridad impactarán tiempos de rotación de aviones en tierra y tiempos más extendidos entre aterrizaje y despegue, afectando la rentabilidad. Menores tiempos de uso de aviones y mayor necesidad de tripulación para nuevos itinerarios.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Tal como lo ha señalado la OACI (</a:t>
            </a:r>
            <a:r>
              <a:rPr lang="es-CO" sz="1500" i="1" dirty="0">
                <a:latin typeface="Arial" panose="020B0604020202020204" pitchFamily="34" charset="0"/>
                <a:cs typeface="Arial" panose="020B0604020202020204" pitchFamily="34" charset="0"/>
              </a:rPr>
              <a:t>El Despegue: Orientaciones para el transporte aéreo durante la crisis sanitaria causada por la COVID-19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 jun-2020), las medidas adicionales impuestas deben ser temporales y revisadas en el control de la pandemia.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Revisar el marco regulatorio para mayor eficiencia en el uso de recursos operacionales y además buscar eficiencia en gestión de la infraestructura aeroportuaria para ampliar la capacidad (coordinación de diferentes autoridades nacionales y locales).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Con la situación financiera de varios participantes, se prevé que, en corto y mediano plazo, haya operaciones más pequeñas y eficientes, posiblemente sacrificando tamaño de compañía y rutas, con alto impacto en indicadores de pasajeros.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Los objetivos del PEA 2030 deben reflejarse en acciones tributarias, aduaneras y operacionales, para lograr la operación estimada en 2024-2025. Este periodo también permite realizar ajustes y obras, por reducciones de capacidad.</a:t>
            </a:r>
          </a:p>
        </p:txBody>
      </p:sp>
    </p:spTree>
    <p:extLst>
      <p:ext uri="{BB962C8B-B14F-4D97-AF65-F5344CB8AC3E}">
        <p14:creationId xmlns:p14="http://schemas.microsoft.com/office/powerpoint/2010/main" val="9000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s-MX" dirty="0"/>
              <a:t>Recomendaciones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Actualizar el Documento CONPES 3163 de 2001 y aspectos que tengan impacto en la política pública.</a:t>
            </a:r>
          </a:p>
          <a:p>
            <a:pPr lvl="0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Diseñar una política pública que simplifique y reorganice los cargos tributarios que impactan directamente el valor de los tiquetes aéreos. </a:t>
            </a:r>
          </a:p>
          <a:p>
            <a:pPr lvl="0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Estudiar con autoridades financieras y tributarias, la viabilidad de nuevos esquemas financieros inexistentes en Colombia.</a:t>
            </a:r>
          </a:p>
          <a:p>
            <a:pPr lvl="0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Mantener seguimiento al Plan Estratégico Aeronáutico 2030 y a los planes de la Nota Estudio.</a:t>
            </a:r>
          </a:p>
          <a:p>
            <a:pPr lvl="0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Realizar mesas de trabajo con la Autoridad Aduanera (DIAN) y el Gobierno Nacional para revisar la conveniencia del Acuerdo plurilateral sobre el comercio de aeronaves civiles de la OMC. </a:t>
            </a:r>
          </a:p>
          <a:p>
            <a:pPr lvl="0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Analizar nuevos modelos operativos de navegación aérea.</a:t>
            </a:r>
          </a:p>
        </p:txBody>
      </p:sp>
    </p:spTree>
    <p:extLst>
      <p:ext uri="{BB962C8B-B14F-4D97-AF65-F5344CB8AC3E}">
        <p14:creationId xmlns:p14="http://schemas.microsoft.com/office/powerpoint/2010/main" val="23038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09599" y="3004457"/>
            <a:ext cx="10972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0" b="1" dirty="0">
                <a:solidFill>
                  <a:srgbClr val="123D6A"/>
                </a:solidFill>
              </a:rPr>
              <a:t>Muchas gracias.</a:t>
            </a:r>
            <a:endParaRPr lang="es-CO" sz="7000" b="1" dirty="0">
              <a:solidFill>
                <a:srgbClr val="12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Contexto Macroeconómico sobre el transporte aéreo en Colombia.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Estructura de costos para flota jet colombiana.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Estructura de costos para flota turbo-hélice colombiana.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PEA 2030 -Objetivos específicos 2018.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Impacto del COVID-19 en el sector aéreo colombiano (Pasajeros).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Impacto del COVID-19 en el sector aéreo colombiano (Carga).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Impacto a nivel global.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Medidas propuestas para mitigar impacto de efectos de la pandemia.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Ejes de trabajo para la competitividad en mediano y largo plazo.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Conclusiones.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Recomendaciones.</a:t>
            </a:r>
          </a:p>
        </p:txBody>
      </p:sp>
    </p:spTree>
    <p:extLst>
      <p:ext uri="{BB962C8B-B14F-4D97-AF65-F5344CB8AC3E}">
        <p14:creationId xmlns:p14="http://schemas.microsoft.com/office/powerpoint/2010/main" val="16133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dirty="0"/>
              <a:t>Contexto Macroeconómico sobre el transporte aéreo en Colombia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609600" y="2244904"/>
            <a:ext cx="2844000" cy="1538883"/>
          </a:xfrm>
          <a:prstGeom prst="rect">
            <a:avLst/>
          </a:prstGeom>
          <a:solidFill>
            <a:srgbClr val="2D92B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s-ES" sz="20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Transporte aéreo es</a:t>
            </a:r>
          </a:p>
          <a:p>
            <a:pPr algn="ctr"/>
            <a:r>
              <a:rPr lang="es-ES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2,7%</a:t>
            </a:r>
            <a:r>
              <a:rPr lang="es-ES" sz="2800" b="1" cap="none" spc="0" baseline="30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(*)</a:t>
            </a:r>
            <a:endParaRPr lang="es-ES" sz="5400" b="1" cap="none" spc="0" baseline="30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 PIB</a:t>
            </a:r>
            <a:endParaRPr lang="es-ES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09600" y="3847071"/>
            <a:ext cx="2844000" cy="1538883"/>
          </a:xfrm>
          <a:prstGeom prst="rect">
            <a:avLst/>
          </a:prstGeom>
          <a:solidFill>
            <a:srgbClr val="2D92B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s-ES" sz="20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Generación de</a:t>
            </a:r>
          </a:p>
          <a:p>
            <a:pPr algn="ctr"/>
            <a:r>
              <a:rPr lang="es-ES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600.000</a:t>
            </a:r>
          </a:p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Empleos</a:t>
            </a:r>
            <a:endParaRPr lang="es-ES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38097" y="3847070"/>
            <a:ext cx="2844000" cy="1538883"/>
          </a:xfrm>
          <a:prstGeom prst="rect">
            <a:avLst/>
          </a:prstGeom>
          <a:solidFill>
            <a:srgbClr val="2D92B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Generación de</a:t>
            </a:r>
          </a:p>
          <a:p>
            <a:pPr algn="ctr"/>
            <a:r>
              <a:rPr lang="es-ES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76.000</a:t>
            </a:r>
          </a:p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Empleos directos</a:t>
            </a:r>
            <a:endParaRPr lang="es-ES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38097" y="2244904"/>
            <a:ext cx="2844000" cy="1538883"/>
          </a:xfrm>
          <a:prstGeom prst="rect">
            <a:avLst/>
          </a:prstGeom>
          <a:solidFill>
            <a:srgbClr val="2D92B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Venta de tiquetes aéreos</a:t>
            </a:r>
          </a:p>
          <a:p>
            <a:pPr algn="ctr"/>
            <a:r>
              <a:rPr lang="es-ES" sz="5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0,7%</a:t>
            </a:r>
          </a:p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 PIB</a:t>
            </a:r>
          </a:p>
        </p:txBody>
      </p:sp>
      <p:graphicFrame>
        <p:nvGraphicFramePr>
          <p:cNvPr id="12" name="Diagrama 11"/>
          <p:cNvGraphicFramePr/>
          <p:nvPr/>
        </p:nvGraphicFramePr>
        <p:xfrm>
          <a:off x="6601161" y="2244904"/>
          <a:ext cx="5115805" cy="314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09600" y="5617709"/>
            <a:ext cx="5289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1600" dirty="0">
                <a:solidFill>
                  <a:srgbClr val="123D6A"/>
                </a:solidFill>
              </a:rPr>
              <a:t>(*) Incluyendo encadenamientos hacia atrás y hacia adelante.</a:t>
            </a:r>
            <a:endParaRPr lang="es-CO" sz="1600" dirty="0">
              <a:solidFill>
                <a:srgbClr val="12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3200" dirty="0"/>
              <a:t>Contexto Macroeconómico sobre el transporte aéreo en Colombia</a:t>
            </a:r>
            <a:endParaRPr lang="es-CO" sz="3200" dirty="0"/>
          </a:p>
        </p:txBody>
      </p:sp>
      <p:sp>
        <p:nvSpPr>
          <p:cNvPr id="10" name="Marcador de contenido 9"/>
          <p:cNvSpPr>
            <a:spLocks noGrp="1"/>
          </p:cNvSpPr>
          <p:nvPr>
            <p:ph idx="4294967295"/>
          </p:nvPr>
        </p:nvSpPr>
        <p:spPr>
          <a:xfrm>
            <a:off x="7851775" y="2000250"/>
            <a:ext cx="4340225" cy="396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Crecimiento económico y  evolución del transporte aéreo relacionados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1991-1996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: en 1994 la tasa de crecimiento de pasajeros y del PIB alcanza su punto máximo.</a:t>
            </a:r>
          </a:p>
          <a:p>
            <a:pPr algn="just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1997-2003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: niveles más bajos en tasa media anual (PIB 1,9% y PAX -0,5%), negativa en 1999</a:t>
            </a:r>
          </a:p>
          <a:p>
            <a:pPr algn="just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2003-2017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: Tasa del PIB de 4,4%,  tasa de PAX  registra un dinamismo en el crecimiento hasta llegar a 10,1%.</a:t>
            </a:r>
          </a:p>
          <a:p>
            <a:pPr algn="just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PIB cae un 8,2% y los pasajeros un 67%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229" y="2000565"/>
            <a:ext cx="7387772" cy="39624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044715"/>
            <a:ext cx="1107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1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 Nota de Estudio competitividad Foro Sector Aéreo 2030- ¿Hacia dónde debe ir la aviación en Colombia? Actualización 2020. Ríos Héctor Hernán Especialista en transporte aéreo  </a:t>
            </a:r>
            <a:endParaRPr lang="es-CO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/>
              <a:t>Contexto Macroeconómico sobre el transporte aéreo en Colombia</a:t>
            </a:r>
            <a:endParaRPr lang="es-CO" sz="3200" dirty="0"/>
          </a:p>
        </p:txBody>
      </p:sp>
      <p:sp>
        <p:nvSpPr>
          <p:cNvPr id="6" name="Rectángulo 5"/>
          <p:cNvSpPr/>
          <p:nvPr/>
        </p:nvSpPr>
        <p:spPr>
          <a:xfrm>
            <a:off x="0" y="6044715"/>
            <a:ext cx="1107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1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 Nota de Estudio competitividad Foro Sector Aéreo 2030- ¿Hacia dónde debe ir la aviación en Colombia? Actualización 2020. Ríos Héctor Hernán Especialista en transporte aéreo  </a:t>
            </a:r>
            <a:endParaRPr lang="es-CO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1" y="1966966"/>
            <a:ext cx="7387200" cy="3996000"/>
          </a:xfrm>
          <a:prstGeom prst="rect">
            <a:avLst/>
          </a:prstGeom>
          <a:noFill/>
        </p:spPr>
      </p:pic>
      <p:sp>
        <p:nvSpPr>
          <p:cNvPr id="11" name="Marcador de contenido 9"/>
          <p:cNvSpPr txBox="1">
            <a:spLocks/>
          </p:cNvSpPr>
          <p:nvPr/>
        </p:nvSpPr>
        <p:spPr>
          <a:xfrm>
            <a:off x="7620001" y="2000564"/>
            <a:ext cx="4339771" cy="3962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una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relación entre la </a:t>
            </a:r>
            <a:r>
              <a:rPr lang="es-C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transporte aéreo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importancia de este en el sistema de transporte como </a:t>
            </a:r>
            <a:r>
              <a:rPr lang="es-C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servicio público esencial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1970-1990: el acceso de la población al servicio de transporte aéreo fue en promedio del 20%, registrando un crecimiento dinámico hasta llegar a niveles superiores al 80% en el año 2019.</a:t>
            </a:r>
          </a:p>
        </p:txBody>
      </p:sp>
    </p:spTree>
    <p:extLst>
      <p:ext uri="{BB962C8B-B14F-4D97-AF65-F5344CB8AC3E}">
        <p14:creationId xmlns:p14="http://schemas.microsoft.com/office/powerpoint/2010/main" val="26655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/>
              <a:t>Contexto Macroeconómico sobre el transporte aéreo en Colombia</a:t>
            </a:r>
            <a:endParaRPr lang="es-CO" sz="3200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000565"/>
            <a:ext cx="7387200" cy="3963600"/>
          </a:xfrm>
          <a:prstGeom prst="rect">
            <a:avLst/>
          </a:prstGeom>
          <a:noFill/>
        </p:spPr>
      </p:pic>
      <p:sp>
        <p:nvSpPr>
          <p:cNvPr id="13" name="Marcador de contenido 9"/>
          <p:cNvSpPr txBox="1">
            <a:spLocks/>
          </p:cNvSpPr>
          <p:nvPr/>
        </p:nvSpPr>
        <p:spPr>
          <a:xfrm>
            <a:off x="7620001" y="2000564"/>
            <a:ext cx="4339771" cy="3962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comparación con </a:t>
            </a:r>
            <a:r>
              <a:rPr lang="es-C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(país principal en conectividad para Colombia), </a:t>
            </a:r>
            <a:r>
              <a:rPr lang="es-C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tráfico aéreo es tres veces la población del país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CO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esperaría que </a:t>
            </a:r>
            <a:r>
              <a:rPr lang="es-C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superada la crisis actual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generada por el COVID-19, </a:t>
            </a:r>
            <a:r>
              <a:rPr lang="es-C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 pueda llegar a los niveles de crecimiento que se tenían en el año 2019 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recupere la tendencia creciente de movilización de pasajeros de manera sostenida en el futuro.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6044715"/>
            <a:ext cx="1107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1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 Nota de Estudio competitividad Foro Sector Aéreo 2030- ¿Hacia dónde debe ir la aviación en Colombia? Actualización 2020. Ríos Héctor Hernán Especialista en transporte aéreo  </a:t>
            </a:r>
            <a:endParaRPr lang="es-CO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s-MX" dirty="0"/>
              <a:t>Estructura de costos para flota jet colombiana</a:t>
            </a:r>
            <a:endParaRPr lang="es-CO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000565"/>
            <a:ext cx="7387200" cy="39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9"/>
          <p:cNvSpPr txBox="1">
            <a:spLocks/>
          </p:cNvSpPr>
          <p:nvPr/>
        </p:nvSpPr>
        <p:spPr>
          <a:xfrm>
            <a:off x="7620001" y="2000564"/>
            <a:ext cx="4339771" cy="39624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directos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suben al 75%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el incremento de: Tripulación (8%), mantenimiento (15%), depreciación (4%) y </a:t>
            </a:r>
            <a:r>
              <a:rPr lang="es-CO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combustible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(25%), (de mayor crecimiento y peso en costos directos I-2019). El petróleo WTI del I-2003 al I-2019 es 82% más costoso.</a:t>
            </a:r>
          </a:p>
          <a:p>
            <a:pPr marL="0" indent="0">
              <a:buNone/>
            </a:pPr>
            <a:r>
              <a:rPr lang="es-CO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de 122% en precio del JET fuel (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2013-2019). </a:t>
            </a:r>
            <a:r>
              <a:rPr lang="es-CO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Tripulación (2%)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Mantenimiento (3%)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aumentando el costo por la variación de TRM.</a:t>
            </a: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Decrecimiento de Servicios aeronáuticos en un punto%. Diversidad de tarifas de un mismo servicio de un aeropuerto a otro.</a:t>
            </a:r>
          </a:p>
          <a:p>
            <a:pPr marL="0" indent="0">
              <a:buNone/>
            </a:pPr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indirectos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Ventas disminuyó 13 puntos %.</a:t>
            </a:r>
          </a:p>
        </p:txBody>
      </p:sp>
    </p:spTree>
    <p:extLst>
      <p:ext uri="{BB962C8B-B14F-4D97-AF65-F5344CB8AC3E}">
        <p14:creationId xmlns:p14="http://schemas.microsoft.com/office/powerpoint/2010/main" val="525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s-MX" sz="3200" dirty="0"/>
              <a:t>Estructura de costos para flota turbo-hélice colombiana</a:t>
            </a:r>
            <a:endParaRPr lang="es-CO" sz="3200" dirty="0"/>
          </a:p>
        </p:txBody>
      </p:sp>
      <p:sp>
        <p:nvSpPr>
          <p:cNvPr id="11" name="Marcador de contenido 9"/>
          <p:cNvSpPr txBox="1">
            <a:spLocks/>
          </p:cNvSpPr>
          <p:nvPr/>
        </p:nvSpPr>
        <p:spPr>
          <a:xfrm>
            <a:off x="7619429" y="1596571"/>
            <a:ext cx="4339771" cy="47461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123D6A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directos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 en costos (de 80% I-2013 a 77% en I-2019). incrementando depreciación (5%) y combustible (17%) que se equiparó con disminución en mantenimiento (de 20% a 17%) y tripulación (18%) como mayor participación, con incremento de 6 puntos porcentuales.</a:t>
            </a: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aeropuertos baja demanda, </a:t>
            </a:r>
            <a:r>
              <a:rPr lang="es-CO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combustible </a:t>
            </a: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más caro que en aeropuertos principales. Contraproducente para la conectividad de regiones  apartadas del país y presiona el $  de tiquetes.</a:t>
            </a: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mantenimiento (35%) y tripulación (35%), se debe analizar lo expresado para la flota Jet.</a:t>
            </a:r>
          </a:p>
          <a:p>
            <a:pPr marL="0" indent="0">
              <a:buNone/>
            </a:pPr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indirectos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Aumentaron de 20% a 23% en I-2019, con un incremento en la participación de costos financieros (4%) y administrativos (13%).</a:t>
            </a:r>
          </a:p>
        </p:txBody>
      </p:sp>
      <p:pic>
        <p:nvPicPr>
          <p:cNvPr id="8" name="Imagen 7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1999365"/>
            <a:ext cx="7387200" cy="39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4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90726 Aerocivil panoramica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0726 Aerocivil panoramica" id="{1918E128-5505-42C6-A06D-309B18A7BE96}" vid="{1468F779-DAA4-4D6C-8010-C9FABA133052}"/>
    </a:ext>
  </a:extLst>
</a:theme>
</file>

<file path=ppt/theme/theme2.xml><?xml version="1.0" encoding="utf-8"?>
<a:theme xmlns:a="http://schemas.openxmlformats.org/drawingml/2006/main" name="1_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0726 Aerocivil panoramica" id="{1918E128-5505-42C6-A06D-309B18A7BE96}" vid="{4CCAE975-0ED6-4CE0-8535-C659BE1517B8}"/>
    </a:ext>
  </a:extLst>
</a:theme>
</file>

<file path=ppt/theme/theme3.xml><?xml version="1.0" encoding="utf-8"?>
<a:theme xmlns:a="http://schemas.openxmlformats.org/drawingml/2006/main" name="2_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0726 Aerocivil panoramica" id="{1918E128-5505-42C6-A06D-309B18A7BE96}" vid="{5C89376C-DEF4-4882-9E64-2BFAD4AA49FD}"/>
    </a:ext>
  </a:extLst>
</a:theme>
</file>

<file path=ppt/theme/theme4.xml><?xml version="1.0" encoding="utf-8"?>
<a:theme xmlns:a="http://schemas.openxmlformats.org/drawingml/2006/main" name="3_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0726 Aerocivil panoramica" id="{1918E128-5505-42C6-A06D-309B18A7BE96}" vid="{42F57D10-03CB-47F8-8B1E-A7914193E95D}"/>
    </a:ext>
  </a:extLst>
</a:theme>
</file>

<file path=ppt/theme/theme5.xml><?xml version="1.0" encoding="utf-8"?>
<a:theme xmlns:a="http://schemas.openxmlformats.org/drawingml/2006/main" name="4_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0726 Aerocivil panoramica" id="{1918E128-5505-42C6-A06D-309B18A7BE96}" vid="{4DE4E2F0-8079-4742-8B77-E6D886DC40B1}"/>
    </a:ext>
  </a:extLst>
</a:theme>
</file>

<file path=ppt/theme/theme6.xml><?xml version="1.0" encoding="utf-8"?>
<a:theme xmlns:a="http://schemas.openxmlformats.org/drawingml/2006/main" name="PLANTILLA COVID PEA 203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COVID PEA 2030" id="{CE989A8B-8DF1-4B45-8C15-1513547A6E53}" vid="{D963EC64-6B3E-4205-B559-F76DCCC52926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0322994A36649A87FE5461A90E0BD" ma:contentTypeVersion="1" ma:contentTypeDescription="Create a new document." ma:contentTypeScope="" ma:versionID="1725b4ff0e0c91e59f53b97b8f7134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153D5F-3E86-45EB-B0AB-BDFD50A84A5B}"/>
</file>

<file path=customXml/itemProps2.xml><?xml version="1.0" encoding="utf-8"?>
<ds:datastoreItem xmlns:ds="http://schemas.openxmlformats.org/officeDocument/2006/customXml" ds:itemID="{68834A6C-C797-4DB8-91F1-701EB93E5181}"/>
</file>

<file path=customXml/itemProps3.xml><?xml version="1.0" encoding="utf-8"?>
<ds:datastoreItem xmlns:ds="http://schemas.openxmlformats.org/officeDocument/2006/customXml" ds:itemID="{F2132600-33B7-44EB-88BE-999D150F110F}"/>
</file>

<file path=docProps/app.xml><?xml version="1.0" encoding="utf-8"?>
<Properties xmlns="http://schemas.openxmlformats.org/officeDocument/2006/extended-properties" xmlns:vt="http://schemas.openxmlformats.org/officeDocument/2006/docPropsVTypes">
  <Template>20190726 Aerocivil panoramica</Template>
  <TotalTime>11518</TotalTime>
  <Words>3016</Words>
  <Application>Microsoft Office PowerPoint</Application>
  <PresentationFormat>Panorámica</PresentationFormat>
  <Paragraphs>202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20190726 Aerocivil panoramica</vt:lpstr>
      <vt:lpstr>1_Tema de Office</vt:lpstr>
      <vt:lpstr>2_Tema de Office</vt:lpstr>
      <vt:lpstr>3_Tema de Office</vt:lpstr>
      <vt:lpstr>4_Tema de Office</vt:lpstr>
      <vt:lpstr>PLANTILLA COVID PEA 2030</vt:lpstr>
      <vt:lpstr>Presentación de PowerPoint</vt:lpstr>
      <vt:lpstr>IMPACTO DEL COVID-19 EN EL TRANSPORTE AÉREO</vt:lpstr>
      <vt:lpstr>Contenido</vt:lpstr>
      <vt:lpstr>Contexto Macroeconómico sobre el transporte aéreo en Colombia</vt:lpstr>
      <vt:lpstr>Contexto Macroeconómico sobre el transporte aéreo en Colombia</vt:lpstr>
      <vt:lpstr>Contexto Macroeconómico sobre el transporte aéreo en Colombia</vt:lpstr>
      <vt:lpstr>Contexto Macroeconómico sobre el transporte aéreo en Colombia</vt:lpstr>
      <vt:lpstr>Estructura de costos para flota jet colombiana</vt:lpstr>
      <vt:lpstr>Estructura de costos para flota turbo-hélice colombiana</vt:lpstr>
      <vt:lpstr>PEA 2030 -Objetivos específicos 2018</vt:lpstr>
      <vt:lpstr>PEA 2030 -Objetivos específicos 2018</vt:lpstr>
      <vt:lpstr>Impacto del COVID-19 en el sector aéreo colombiano (Pasajeros)</vt:lpstr>
      <vt:lpstr>Impacto del COVID-19 en el sector aéreo colombiano (Pasajeros)</vt:lpstr>
      <vt:lpstr>Impacto del COVID-19 en el sector aéreo colombiano (Carga)</vt:lpstr>
      <vt:lpstr>Impacto del COVID-19 en el sector aéreo colombiano (Carga)</vt:lpstr>
      <vt:lpstr>Impacto a nivel global</vt:lpstr>
      <vt:lpstr>Medidas propuestas para mitigar impacto de efectos de la pandemia</vt:lpstr>
      <vt:lpstr>Ejes de trabajo para la competitividad en mediano y largo plazo</vt:lpstr>
      <vt:lpstr>Ejes de trabajo para la competitividad en mediano y largo plazo</vt:lpstr>
      <vt:lpstr>Ejes de trabajo para la competitividad en mediano y largo plazo</vt:lpstr>
      <vt:lpstr>Ejes de trabajo para la competitividad en mediano y largo plazo</vt:lpstr>
      <vt:lpstr>Conclusiones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COMPETITIVIDAD</dc:title>
  <dc:creator>Gustavo Alberto Florez Quiñones</dc:creator>
  <cp:lastModifiedBy>Luz Melba Castañeda Lizarazo</cp:lastModifiedBy>
  <cp:revision>631</cp:revision>
  <dcterms:created xsi:type="dcterms:W3CDTF">2020-02-06T20:04:28Z</dcterms:created>
  <dcterms:modified xsi:type="dcterms:W3CDTF">2020-11-25T21:45:47Z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0x01010022B0322994A36649A87FE5461A90E0BD</vt:lpwstr>
  </property>
</Properties>
</file>