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20"/>
  </p:notesMasterIdLst>
  <p:handoutMasterIdLst>
    <p:handoutMasterId r:id="rId21"/>
  </p:handoutMasterIdLst>
  <p:sldIdLst>
    <p:sldId id="667" r:id="rId2"/>
    <p:sldId id="668" r:id="rId3"/>
    <p:sldId id="674" r:id="rId4"/>
    <p:sldId id="680" r:id="rId5"/>
    <p:sldId id="681" r:id="rId6"/>
    <p:sldId id="699" r:id="rId7"/>
    <p:sldId id="684" r:id="rId8"/>
    <p:sldId id="687" r:id="rId9"/>
    <p:sldId id="696" r:id="rId10"/>
    <p:sldId id="695" r:id="rId11"/>
    <p:sldId id="678" r:id="rId12"/>
    <p:sldId id="672" r:id="rId13"/>
    <p:sldId id="685" r:id="rId14"/>
    <p:sldId id="686" r:id="rId15"/>
    <p:sldId id="698" r:id="rId16"/>
    <p:sldId id="688" r:id="rId17"/>
    <p:sldId id="689" r:id="rId18"/>
    <p:sldId id="683" r:id="rId19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ACD"/>
    <a:srgbClr val="6690FF"/>
    <a:srgbClr val="384380"/>
    <a:srgbClr val="000000"/>
    <a:srgbClr val="009051"/>
    <a:srgbClr val="686C71"/>
    <a:srgbClr val="798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03041-05C3-4136-8D1F-F8F1281DF487}" v="175" dt="2020-11-24T10:50:34.167"/>
  </p1510:revLst>
</p1510:revInfo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70" autoAdjust="0"/>
  </p:normalViewPr>
  <p:slideViewPr>
    <p:cSldViewPr snapToGrid="0">
      <p:cViewPr varScale="1">
        <p:scale>
          <a:sx n="56" d="100"/>
          <a:sy n="56" d="100"/>
        </p:scale>
        <p:origin x="72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1344" y="1"/>
            <a:ext cx="3037840" cy="46697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A37F9E-32A4-432C-A6B2-D5338F7ECFFC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1344" y="8829430"/>
            <a:ext cx="3037840" cy="4669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C8011C-E014-4224-81A8-A5E324E22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107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2B3ACB-CB38-4879-9657-A56B97A5B956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20DB39-5271-48A8-8B8B-3DCF02FF2D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503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0DB39-5271-48A8-8B8B-3DCF02FF2D6D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55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20DB39-5271-48A8-8B8B-3DCF02FF2D6D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63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70A59-6CA9-5C4A-8916-E78AD8C81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72706C-C4F4-1E48-8194-071564D2A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9C7ADA-AA16-DF40-BCC4-FDFCAF31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E154E3-30CA-5E4C-A875-4250198B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7AEBC-095F-3341-BD53-C9F69913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40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D19E5-573B-2940-99C5-9E36019B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A9FA86-3A63-3A47-B208-2D4593E2E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2D700-43A2-054F-A866-E4764807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3B057D-DCE6-6444-A951-97B4FE7F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62CB53-D7D9-0D40-AFF0-53775BB8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665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EF194D-1E5D-1342-9F5D-025C08AE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4D7D0B-E0B5-7241-84AE-A322527E8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DFCFEF-A64F-AE4F-96E2-6BCBBD23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F24DF-43EC-424C-B5E6-48D1C65D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ED17E-2503-8848-ABAE-D8812C8A5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309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D81F1-8976-3A49-836C-155B3AA9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7B982-20C9-6D4F-B1AC-3ED3B54C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E8C15-EA56-9E4D-842B-41A70F0C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92F8CC-9147-5F4B-9CD7-F9ABA01E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298089-CEFB-A54B-AF38-731FD1DB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192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9D02F-F212-8A49-B685-95395022C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81A3A-2ACF-F941-8F6E-65A0F44E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FF68D8-018B-8246-9123-3881261D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3E70C1-4EDC-434D-9B36-137FDDD2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3772A7-7A8F-8F4E-8564-25A46607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171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F8207-AD60-9749-AA9F-45798904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76F5A2-DC4C-174F-9449-F976DE672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A07490-791A-F241-9E65-3E3F9B26B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51167C-1C4B-E04F-B8FC-F7447306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F44F07-E9AA-F94B-8B08-C8D37DE99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BF3878-BE3C-8B4E-814B-2C0443A4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6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9C6F7-8252-1F45-8B43-ABAE5714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B12724-3D24-EB48-B22E-63B6B3693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228F55-4B4E-5844-B000-03D9348A5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B8914F-4511-3045-AA67-7A59BB704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95215DB-C5F7-A446-9EC7-170AFE1B7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40F8E5-7BF0-CA47-90DC-5572BD1E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B2A57-9506-E649-976B-A150FED5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8F4E9E3-7D64-E14C-8B79-4A9D537C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00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8B78F-2B12-6D42-A860-7F5AA995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8F04AE-6EBE-914D-A907-95631BB9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8E02C7-B230-B04F-BC47-71BC4606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2458AE-37BA-004D-B0E5-73BB6B335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08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545EC38-8D54-F246-A2E1-C8DE3AC7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F64CE0-DD0F-FC4C-B5C3-4898A16E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929D09-9304-6E44-A2A9-7D3F49C9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680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DEA38-88EF-5540-BFBC-2EE07BAF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BDFAE5-9517-2146-BD6C-C72AD85F6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AC2D38-9DC2-6D44-B45F-CAC5D53D6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964F7-DF2D-3C4C-87D4-12081D12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02E8AB-2C92-4943-A9D4-45F5CE80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B1ECD8-21B8-C740-AE1C-E020A864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432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E4D38-ACAD-954F-B80A-42FEEE308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C2C7E3-0080-F540-AE3A-9BAE858494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47337B-4351-2642-90B0-D228E2EAF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6136A5-D8CC-E14C-A8F3-D2CA3228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E535E8-30B5-6C4F-98EF-358C9BB5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8DBC07-4638-2E4E-B2CC-04B65A57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27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176DA-906C-FA4D-BB4E-BAC9C460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A9652-6D0B-024A-8D0A-F73C2087B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EB4AE8-0147-934B-B60F-73F439DBE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ACEB-B9D1-4216-BA53-0F7F71D421D8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26CCB-F66C-1545-B4BC-A17066180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39158-6ED0-E34F-9951-F1ADD6A48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4CE23-E5E6-4E29-AFA9-534DDB692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10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family watches a China Airlines plane landing at LAX airport at the start of the Memorial Day holiday weekend during the novel coronavirus, COVID-19, pandemic in  Los Angeles, California on May 22, 2020. - &quot;Last year, 43 million Americans traveled for Memorial Day Weekend  the second-highest travel volume on record since AAA began tracking holiday travel volumes in 2000,&quot; said Paula Twidale, senior vice president of AAA Travel. &quot;With social distancing guidelines still in practice, this holiday weekends travel volume is likely to set a record low.&quot; (Photo by Apu GOMES / AFP) (Photo by APU GOMES/AFP via Getty Images)">
            <a:extLst>
              <a:ext uri="{FF2B5EF4-FFF2-40B4-BE49-F238E27FC236}">
                <a16:creationId xmlns:a16="http://schemas.microsoft.com/office/drawing/2014/main" id="{48C6352D-D683-47E7-A622-6AA73612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353"/>
            <a:ext cx="12192000" cy="68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29427D7-B833-4282-9215-8906785D9DA2}"/>
              </a:ext>
            </a:extLst>
          </p:cNvPr>
          <p:cNvSpPr/>
          <p:nvPr/>
        </p:nvSpPr>
        <p:spPr>
          <a:xfrm>
            <a:off x="3910818" y="-675"/>
            <a:ext cx="8281182" cy="6858675"/>
          </a:xfrm>
          <a:prstGeom prst="rect">
            <a:avLst/>
          </a:prstGeom>
          <a:gradFill>
            <a:gsLst>
              <a:gs pos="14000">
                <a:srgbClr val="FFFFFF"/>
              </a:gs>
              <a:gs pos="63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965EB5-E3B9-466A-9B6A-CA481600A75F}"/>
              </a:ext>
            </a:extLst>
          </p:cNvPr>
          <p:cNvSpPr txBox="1"/>
          <p:nvPr/>
        </p:nvSpPr>
        <p:spPr>
          <a:xfrm>
            <a:off x="6342013" y="1911366"/>
            <a:ext cx="4929719" cy="3057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825500" hangingPunct="0">
              <a:defRPr/>
            </a:pPr>
            <a:r>
              <a:rPr lang="es-MX" sz="40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Reactivación de la Conectividad Aérea </a:t>
            </a:r>
            <a:endParaRPr lang="es-CO" sz="28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24 de Noviembre de 2020</a:t>
            </a:r>
            <a:endParaRPr kumimoji="0" lang="es-CO" sz="16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0F3C2472-B299-489C-818E-6EEC07F2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263"/>
            <a:ext cx="3646583" cy="7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34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-12031" y="-1336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BBA49C-BA03-4663-AF03-7A43CB93328B}"/>
              </a:ext>
            </a:extLst>
          </p:cNvPr>
          <p:cNvSpPr txBox="1"/>
          <p:nvPr/>
        </p:nvSpPr>
        <p:spPr>
          <a:xfrm>
            <a:off x="530088" y="1827690"/>
            <a:ext cx="5440310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del plazo para pago del impuesto de timbre del primer trimestre (Resolución 727 de 2020).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Tarifa cero pesos para los servicios de estacionamiento de aeronaves de empresas colombianas de transporte público regular de pasajeros (Resolución 713 de 2020).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Posibilidad de compensar tiquetes perdidos en bonos o viajes futuros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6 CuadroTexto">
            <a:extLst>
              <a:ext uri="{FF2B5EF4-FFF2-40B4-BE49-F238E27FC236}">
                <a16:creationId xmlns:a16="http://schemas.microsoft.com/office/drawing/2014/main" id="{B2E27EE8-BB4A-49F8-80D5-F8D340D52519}"/>
              </a:ext>
            </a:extLst>
          </p:cNvPr>
          <p:cNvSpPr txBox="1"/>
          <p:nvPr/>
        </p:nvSpPr>
        <p:spPr>
          <a:xfrm>
            <a:off x="493288" y="622797"/>
            <a:ext cx="10524985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Medidas de Mitigación Implementadas en 2020</a:t>
            </a:r>
          </a:p>
        </p:txBody>
      </p:sp>
      <p:pic>
        <p:nvPicPr>
          <p:cNvPr id="8196" name="Picture 4" descr="La Congestión en el Aeropuerto Eldorado - TORRE EL DORADO">
            <a:extLst>
              <a:ext uri="{FF2B5EF4-FFF2-40B4-BE49-F238E27FC236}">
                <a16:creationId xmlns:a16="http://schemas.microsoft.com/office/drawing/2014/main" id="{15D8862A-9C38-44B9-BCE3-876C6CEAD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67" y="2306041"/>
            <a:ext cx="5341845" cy="299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87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mand for Air Travel Up Globally as Recovery Revives Business and ...">
            <a:extLst>
              <a:ext uri="{FF2B5EF4-FFF2-40B4-BE49-F238E27FC236}">
                <a16:creationId xmlns:a16="http://schemas.microsoft.com/office/drawing/2014/main" id="{FB07D6AE-75F0-4909-BFD0-49021736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" y="-524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6 CuadroTexto">
            <a:extLst>
              <a:ext uri="{FF2B5EF4-FFF2-40B4-BE49-F238E27FC236}">
                <a16:creationId xmlns:a16="http://schemas.microsoft.com/office/drawing/2014/main" id="{57CDB2DB-2FD0-4243-9742-4788C14ABE45}"/>
              </a:ext>
            </a:extLst>
          </p:cNvPr>
          <p:cNvSpPr txBox="1"/>
          <p:nvPr/>
        </p:nvSpPr>
        <p:spPr>
          <a:xfrm>
            <a:off x="285340" y="1830721"/>
            <a:ext cx="4074626" cy="1402548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3. La reactivación en 2020: </a:t>
            </a:r>
          </a:p>
          <a:p>
            <a:r>
              <a:rPr lang="es-CO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proceso gradual</a:t>
            </a:r>
          </a:p>
        </p:txBody>
      </p:sp>
      <p:sp>
        <p:nvSpPr>
          <p:cNvPr id="7" name="CuadroTexto 15">
            <a:extLst>
              <a:ext uri="{FF2B5EF4-FFF2-40B4-BE49-F238E27FC236}">
                <a16:creationId xmlns:a16="http://schemas.microsoft.com/office/drawing/2014/main" id="{4DE26C45-8058-407E-BE21-F18AB8FC0A4D}"/>
              </a:ext>
            </a:extLst>
          </p:cNvPr>
          <p:cNvSpPr txBox="1"/>
          <p:nvPr/>
        </p:nvSpPr>
        <p:spPr>
          <a:xfrm>
            <a:off x="191547" y="3701648"/>
            <a:ext cx="2349565" cy="2009061"/>
          </a:xfrm>
          <a:prstGeom prst="roundRect">
            <a:avLst/>
          </a:prstGeom>
          <a:solidFill>
            <a:srgbClr val="6F90CA">
              <a:alpha val="80000"/>
            </a:srgbClr>
          </a:solidFill>
          <a:ln>
            <a:solidFill>
              <a:srgbClr val="6F90CA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RUTAS PILOTO</a:t>
            </a:r>
          </a:p>
          <a:p>
            <a:endParaRPr lang="es-ES_tradnl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Julio 21de 2020</a:t>
            </a:r>
          </a:p>
          <a:p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4 destinos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4 rutas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 aerolínea</a:t>
            </a:r>
            <a:endParaRPr lang="es-ES_trad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69ABB2A9-DEC0-4B0B-AC43-DE0E4FE1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673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5">
            <a:extLst>
              <a:ext uri="{FF2B5EF4-FFF2-40B4-BE49-F238E27FC236}">
                <a16:creationId xmlns:a16="http://schemas.microsoft.com/office/drawing/2014/main" id="{C69310D3-8E06-4071-B7B7-173BFE9ED5E6}"/>
              </a:ext>
            </a:extLst>
          </p:cNvPr>
          <p:cNvSpPr txBox="1"/>
          <p:nvPr/>
        </p:nvSpPr>
        <p:spPr>
          <a:xfrm>
            <a:off x="3389013" y="3701648"/>
            <a:ext cx="2349565" cy="2009061"/>
          </a:xfrm>
          <a:prstGeom prst="roundRect">
            <a:avLst/>
          </a:prstGeom>
          <a:solidFill>
            <a:srgbClr val="6F90CA">
              <a:alpha val="80000"/>
            </a:srgbClr>
          </a:solidFill>
          <a:ln>
            <a:solidFill>
              <a:srgbClr val="6F90CA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FASE I</a:t>
            </a:r>
          </a:p>
          <a:p>
            <a:endParaRPr lang="es-ES_tradnl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Sept 1º de 2020</a:t>
            </a:r>
          </a:p>
          <a:p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16 destinos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37rutas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6 aerolíneas, </a:t>
            </a:r>
            <a:endParaRPr lang="es-ES_trad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2D1A65-DD13-455F-ABA4-8879ABDD02AE}"/>
              </a:ext>
            </a:extLst>
          </p:cNvPr>
          <p:cNvSpPr txBox="1"/>
          <p:nvPr/>
        </p:nvSpPr>
        <p:spPr>
          <a:xfrm>
            <a:off x="6586479" y="3490013"/>
            <a:ext cx="2349565" cy="3253264"/>
          </a:xfrm>
          <a:prstGeom prst="roundRect">
            <a:avLst/>
          </a:prstGeom>
          <a:solidFill>
            <a:srgbClr val="6F90CA">
              <a:alpha val="80000"/>
            </a:srgbClr>
          </a:solidFill>
          <a:ln>
            <a:solidFill>
              <a:srgbClr val="6F90CA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FASE II</a:t>
            </a:r>
          </a:p>
          <a:p>
            <a:endParaRPr lang="es-MX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Sept 21 de 2020</a:t>
            </a:r>
          </a:p>
          <a:p>
            <a:r>
              <a:rPr lang="es-ES_tradnl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44 destinos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88 rutas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8 aerolíneas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INTERNACIONAL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21 destinos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35 rutas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11 aerolíneas</a:t>
            </a:r>
            <a:endParaRPr lang="es-ES_trad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15">
            <a:extLst>
              <a:ext uri="{FF2B5EF4-FFF2-40B4-BE49-F238E27FC236}">
                <a16:creationId xmlns:a16="http://schemas.microsoft.com/office/drawing/2014/main" id="{8D37AEF4-B46B-45C3-BF76-E6974E7EF3F7}"/>
              </a:ext>
            </a:extLst>
          </p:cNvPr>
          <p:cNvSpPr txBox="1"/>
          <p:nvPr/>
        </p:nvSpPr>
        <p:spPr>
          <a:xfrm>
            <a:off x="9650888" y="3543723"/>
            <a:ext cx="2349565" cy="3253264"/>
          </a:xfrm>
          <a:prstGeom prst="roundRect">
            <a:avLst/>
          </a:prstGeom>
          <a:solidFill>
            <a:srgbClr val="6F90CA">
              <a:alpha val="80000"/>
            </a:srgbClr>
          </a:solidFill>
          <a:ln>
            <a:solidFill>
              <a:srgbClr val="6F90CA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FASE III</a:t>
            </a:r>
          </a:p>
          <a:p>
            <a:endParaRPr lang="es-ES_tradnl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Nov. 1º de 2020</a:t>
            </a:r>
          </a:p>
          <a:p>
            <a:r>
              <a:rPr lang="es-ES_tradnl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44 destinos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91 rutas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8 aerolíneas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MX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INTERNACIONAL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25 destinos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42 rutas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12 aerolíneas </a:t>
            </a:r>
            <a:endParaRPr lang="es-ES_tradnl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9C83677-BCD2-461D-B3EB-FEF679D359A3}"/>
              </a:ext>
            </a:extLst>
          </p:cNvPr>
          <p:cNvSpPr/>
          <p:nvPr/>
        </p:nvSpPr>
        <p:spPr>
          <a:xfrm>
            <a:off x="2729948" y="4452730"/>
            <a:ext cx="526008" cy="4965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3F293D9F-8F10-4ECB-BC5B-2CAB194FA3BD}"/>
              </a:ext>
            </a:extLst>
          </p:cNvPr>
          <p:cNvSpPr/>
          <p:nvPr/>
        </p:nvSpPr>
        <p:spPr>
          <a:xfrm>
            <a:off x="5964431" y="4452730"/>
            <a:ext cx="526008" cy="4965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320B61C8-DB98-4BFA-B908-97086007BBAB}"/>
              </a:ext>
            </a:extLst>
          </p:cNvPr>
          <p:cNvSpPr/>
          <p:nvPr/>
        </p:nvSpPr>
        <p:spPr>
          <a:xfrm>
            <a:off x="9058410" y="4459493"/>
            <a:ext cx="526008" cy="49653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692D5EC-10AF-484B-9EF1-F420027903BE}"/>
              </a:ext>
            </a:extLst>
          </p:cNvPr>
          <p:cNvSpPr txBox="1"/>
          <p:nvPr/>
        </p:nvSpPr>
        <p:spPr>
          <a:xfrm>
            <a:off x="869390" y="6168728"/>
            <a:ext cx="290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Fuente: Aerocivil</a:t>
            </a:r>
          </a:p>
        </p:txBody>
      </p:sp>
    </p:spTree>
    <p:extLst>
      <p:ext uri="{BB962C8B-B14F-4D97-AF65-F5344CB8AC3E}">
        <p14:creationId xmlns:p14="http://schemas.microsoft.com/office/powerpoint/2010/main" val="179385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wimming Pool Background by Cinoby">
            <a:extLst>
              <a:ext uri="{FF2B5EF4-FFF2-40B4-BE49-F238E27FC236}">
                <a16:creationId xmlns:a16="http://schemas.microsoft.com/office/drawing/2014/main" id="{51369ECF-43C4-40E5-80F6-0C14A40D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37"/>
            <a:ext cx="12192000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A7FFD2E-89AF-41D5-ABBE-0A159942A702}"/>
              </a:ext>
            </a:extLst>
          </p:cNvPr>
          <p:cNvSpPr/>
          <p:nvPr/>
        </p:nvSpPr>
        <p:spPr>
          <a:xfrm>
            <a:off x="-33456" y="43883"/>
            <a:ext cx="12225455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B5405F95-2F44-49E8-AAFC-796CB8C33A24}"/>
              </a:ext>
            </a:extLst>
          </p:cNvPr>
          <p:cNvSpPr txBox="1"/>
          <p:nvPr/>
        </p:nvSpPr>
        <p:spPr>
          <a:xfrm>
            <a:off x="1074147" y="195140"/>
            <a:ext cx="10800174" cy="602329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4. Principales Retos de la Reactivación - Confianza</a:t>
            </a:r>
            <a:endParaRPr lang="es-CO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343691E9-58AE-490A-8750-29FB2309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55" y="6160634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CuadroTexto 13">
            <a:extLst>
              <a:ext uri="{FF2B5EF4-FFF2-40B4-BE49-F238E27FC236}">
                <a16:creationId xmlns:a16="http://schemas.microsoft.com/office/drawing/2014/main" id="{B535A353-82A7-4E7B-A53F-B90177E3B24A}"/>
              </a:ext>
            </a:extLst>
          </p:cNvPr>
          <p:cNvSpPr txBox="1"/>
          <p:nvPr/>
        </p:nvSpPr>
        <p:spPr>
          <a:xfrm>
            <a:off x="5535060" y="972112"/>
            <a:ext cx="5893881" cy="52629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Continuar estableciendo Procedimientos Bioseguros Ágiles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Incentivar la demanda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Apoyo económico para el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Preservar el proceso de apertura y liberalización de la aviación comercial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800" dirty="0"/>
              <a:t>Incrementar la operación regional</a:t>
            </a:r>
          </a:p>
        </p:txBody>
      </p:sp>
      <p:pic>
        <p:nvPicPr>
          <p:cNvPr id="2052" name="Picture 4" descr="En 2020 firman ampliación del aeropuerto de Cartagena - Otras Ciudades -  Colombia - ELTIEMPO.COM">
            <a:extLst>
              <a:ext uri="{FF2B5EF4-FFF2-40B4-BE49-F238E27FC236}">
                <a16:creationId xmlns:a16="http://schemas.microsoft.com/office/drawing/2014/main" id="{77AA92E2-E825-4E1C-A6F7-C7002E7C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72" y="1783062"/>
            <a:ext cx="4320030" cy="28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9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12030" y="11362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FE8B645-104B-4AEE-AB74-1C73AFAF6C03}"/>
              </a:ext>
            </a:extLst>
          </p:cNvPr>
          <p:cNvSpPr txBox="1"/>
          <p:nvPr/>
        </p:nvSpPr>
        <p:spPr>
          <a:xfrm>
            <a:off x="1456564" y="225657"/>
            <a:ext cx="8005138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Procedimientos Bioseguros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BBA49C-BA03-4663-AF03-7A43CB93328B}"/>
              </a:ext>
            </a:extLst>
          </p:cNvPr>
          <p:cNvSpPr txBox="1"/>
          <p:nvPr/>
        </p:nvSpPr>
        <p:spPr>
          <a:xfrm>
            <a:off x="457709" y="885530"/>
            <a:ext cx="5440310" cy="3703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PROTOCOLOS DE BIOSEGURIDAD AVIACION</a:t>
            </a: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1627 de 2.020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1.97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de 2.020</a:t>
            </a:r>
            <a:endParaRPr lang="es-CO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CERTIFICACION “CHECK IN CERTIFICADO”</a:t>
            </a:r>
            <a:endParaRPr lang="es-CO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1.718 solicitudes de certificación en total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servicios de apoyo aeronáuticos (Cali , Bogotá, Medellín, Cartagena)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aeropuertos (Bogotá, Cali, Cartagena, Santa Marta, Bucaramanga y Cúcuta)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aerolíneas (Avianca, Avianca Express, </a:t>
            </a:r>
            <a:r>
              <a:rPr lang="es-CO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Aerorepublica</a:t>
            </a: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Vivair</a:t>
            </a: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Latam, Satena, Easy </a:t>
            </a:r>
            <a:r>
              <a:rPr lang="es-CO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</a:t>
            </a: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Helicol</a:t>
            </a: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CO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Helistar</a:t>
            </a: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erocali Obtuvo el Sello de Bioseguridad “Check in certificado, COVID-19  bioseguro” |">
            <a:extLst>
              <a:ext uri="{FF2B5EF4-FFF2-40B4-BE49-F238E27FC236}">
                <a16:creationId xmlns:a16="http://schemas.microsoft.com/office/drawing/2014/main" id="{C5D73C55-E919-4577-8603-25539107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07" y="1611017"/>
            <a:ext cx="4640716" cy="39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38A8A67-B040-4AC6-84E0-002F0C938093}"/>
              </a:ext>
            </a:extLst>
          </p:cNvPr>
          <p:cNvSpPr/>
          <p:nvPr/>
        </p:nvSpPr>
        <p:spPr>
          <a:xfrm>
            <a:off x="515657" y="4872402"/>
            <a:ext cx="5836274" cy="873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Prioridad en el corto plazo: ava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nces tecnológicos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Sistemas de bioseguridad en aeropuertos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C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Commonpass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023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-14408" y="26767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FE8B645-104B-4AEE-AB74-1C73AFAF6C03}"/>
              </a:ext>
            </a:extLst>
          </p:cNvPr>
          <p:cNvSpPr txBox="1"/>
          <p:nvPr/>
        </p:nvSpPr>
        <p:spPr>
          <a:xfrm>
            <a:off x="2079023" y="212295"/>
            <a:ext cx="8005138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Incentivar la demanda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BBA49C-BA03-4663-AF03-7A43CB93328B}"/>
              </a:ext>
            </a:extLst>
          </p:cNvPr>
          <p:cNvSpPr txBox="1"/>
          <p:nvPr/>
        </p:nvSpPr>
        <p:spPr>
          <a:xfrm>
            <a:off x="351692" y="3388435"/>
            <a:ext cx="544031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hat Are the Duties of a Passenger Service Assistant? | Work - Chron.com">
            <a:extLst>
              <a:ext uri="{FF2B5EF4-FFF2-40B4-BE49-F238E27FC236}">
                <a16:creationId xmlns:a16="http://schemas.microsoft.com/office/drawing/2014/main" id="{3FB45458-89E3-452D-B42B-9112DCD1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62" y="1610981"/>
            <a:ext cx="5076546" cy="337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A50DC2C-21D7-49B9-9832-CB9766BC7A25}"/>
              </a:ext>
            </a:extLst>
          </p:cNvPr>
          <p:cNvSpPr txBox="1"/>
          <p:nvPr/>
        </p:nvSpPr>
        <p:spPr>
          <a:xfrm>
            <a:off x="393463" y="982648"/>
            <a:ext cx="5440310" cy="4811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reactivación Procolombia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Promoción Conjunta con Aerolíneas</a:t>
            </a:r>
            <a:endParaRPr lang="es-MX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incrementó el presupuesto en un 100%, quedando en US$2.000.000.oo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de Medios</a:t>
            </a:r>
            <a:endParaRPr lang="es-MX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incrementó el presupuesto a US$2.200.000.oo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Warning</a:t>
            </a:r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viernes 30 de octubre, el Departamento de Estado de USA actualizó la “Guía de Advertencia al Viajero”, para el caso de  Colombia, pasando del nivel 4 (No Viajar) al nivel 3 (Reconsidere Viajar). </a:t>
            </a:r>
            <a:endParaRPr lang="es-CO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10114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-14408" y="26767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FE8B645-104B-4AEE-AB74-1C73AFAF6C03}"/>
              </a:ext>
            </a:extLst>
          </p:cNvPr>
          <p:cNvSpPr txBox="1"/>
          <p:nvPr/>
        </p:nvSpPr>
        <p:spPr>
          <a:xfrm>
            <a:off x="1051313" y="276876"/>
            <a:ext cx="9762460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Apoyo económico para el sector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BBA49C-BA03-4663-AF03-7A43CB93328B}"/>
              </a:ext>
            </a:extLst>
          </p:cNvPr>
          <p:cNvSpPr txBox="1"/>
          <p:nvPr/>
        </p:nvSpPr>
        <p:spPr>
          <a:xfrm>
            <a:off x="351692" y="3388435"/>
            <a:ext cx="544031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CO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hat Are the Duties of a Passenger Service Assistant? | Work - Chron.com">
            <a:extLst>
              <a:ext uri="{FF2B5EF4-FFF2-40B4-BE49-F238E27FC236}">
                <a16:creationId xmlns:a16="http://schemas.microsoft.com/office/drawing/2014/main" id="{3FB45458-89E3-452D-B42B-9112DCD1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762" y="1610981"/>
            <a:ext cx="5076546" cy="337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A50DC2C-21D7-49B9-9832-CB9766BC7A25}"/>
              </a:ext>
            </a:extLst>
          </p:cNvPr>
          <p:cNvSpPr txBox="1"/>
          <p:nvPr/>
        </p:nvSpPr>
        <p:spPr>
          <a:xfrm>
            <a:off x="514306" y="692172"/>
            <a:ext cx="5440310" cy="61965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de Ley del Turismo (en curso)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de reducción del IVA al 5% en tiquetes aéreos hasta diciembre 31 de 2.022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Estímulos tributarios al turismo, que indirectamente jalonan al sector aéreo: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IVA en hotelería y turismo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Impoconsumo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Sobretasa a la energía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Beneficios en Concesiones Aeroportuarias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Aplazamiento de pago de contraprestaciones al Estado, por mas de $153.000 millones en aeropuertos de Bogotá, Cali y Barranquilla</a:t>
            </a: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u="sng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65CAFC3-6279-4F1C-8081-1F620C08C378}"/>
              </a:ext>
            </a:extLst>
          </p:cNvPr>
          <p:cNvSpPr txBox="1"/>
          <p:nvPr/>
        </p:nvSpPr>
        <p:spPr>
          <a:xfrm>
            <a:off x="2885477" y="5796496"/>
            <a:ext cx="290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Fuente: Aerocivil</a:t>
            </a:r>
          </a:p>
        </p:txBody>
      </p:sp>
    </p:spTree>
    <p:extLst>
      <p:ext uri="{BB962C8B-B14F-4D97-AF65-F5344CB8AC3E}">
        <p14:creationId xmlns:p14="http://schemas.microsoft.com/office/powerpoint/2010/main" val="409639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418922" y="-218173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FE8B645-104B-4AEE-AB74-1C73AFAF6C03}"/>
              </a:ext>
            </a:extLst>
          </p:cNvPr>
          <p:cNvSpPr txBox="1"/>
          <p:nvPr/>
        </p:nvSpPr>
        <p:spPr>
          <a:xfrm>
            <a:off x="203078" y="93756"/>
            <a:ext cx="10491426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Continuación apertura y liberalización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BBA49C-BA03-4663-AF03-7A43CB93328B}"/>
              </a:ext>
            </a:extLst>
          </p:cNvPr>
          <p:cNvSpPr txBox="1"/>
          <p:nvPr/>
        </p:nvSpPr>
        <p:spPr>
          <a:xfrm>
            <a:off x="842885" y="851206"/>
            <a:ext cx="5440310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 fecha Colombia tiene 69 instrumentos bilaterales con todas las regiones del mundo así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con América del Norte.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con América del Sur, Central y el Caribe.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con Europa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Asia y medio oriente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con África y Oceanía.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coyuntura actual impone el reto de mantener la apertura y continuar con la liberalización de la política aerocomercial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Colombia realizará el “ICAN” en 2021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ATA, ICAO Release Criteria for COVID-19 Testing | Airways Magazine">
            <a:extLst>
              <a:ext uri="{FF2B5EF4-FFF2-40B4-BE49-F238E27FC236}">
                <a16:creationId xmlns:a16="http://schemas.microsoft.com/office/drawing/2014/main" id="{E81A6CF5-B02D-403C-A478-1A8AFF707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58" y="2189790"/>
            <a:ext cx="4872494" cy="32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024EB0-02C1-4B74-A877-57F2C703944A}"/>
              </a:ext>
            </a:extLst>
          </p:cNvPr>
          <p:cNvSpPr txBox="1"/>
          <p:nvPr/>
        </p:nvSpPr>
        <p:spPr>
          <a:xfrm>
            <a:off x="2910225" y="5546817"/>
            <a:ext cx="290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Fuente: Aerocivil</a:t>
            </a:r>
          </a:p>
        </p:txBody>
      </p:sp>
    </p:spTree>
    <p:extLst>
      <p:ext uri="{BB962C8B-B14F-4D97-AF65-F5344CB8AC3E}">
        <p14:creationId xmlns:p14="http://schemas.microsoft.com/office/powerpoint/2010/main" val="270332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-13320" y="11362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FE8B645-104B-4AEE-AB74-1C73AFAF6C03}"/>
              </a:ext>
            </a:extLst>
          </p:cNvPr>
          <p:cNvSpPr txBox="1"/>
          <p:nvPr/>
        </p:nvSpPr>
        <p:spPr>
          <a:xfrm>
            <a:off x="351692" y="392130"/>
            <a:ext cx="8565003" cy="602329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Fomento de la Conectividad Regional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BBA49C-BA03-4663-AF03-7A43CB93328B}"/>
              </a:ext>
            </a:extLst>
          </p:cNvPr>
          <p:cNvSpPr txBox="1"/>
          <p:nvPr/>
        </p:nvSpPr>
        <p:spPr>
          <a:xfrm>
            <a:off x="351692" y="815532"/>
            <a:ext cx="5440310" cy="64735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>
              <a:defRPr lang="es-CO"/>
            </a:defPPr>
            <a:lvl1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  <a:defRPr sz="20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endParaRPr lang="es-CO" sz="1800" dirty="0"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800" dirty="0">
                <a:sym typeface="Helvetica Neue"/>
              </a:rPr>
              <a:t>Inversión en ASAE (Aeropuertos para los Servicios Aéreos Esenciales) por $</a:t>
            </a:r>
            <a:r>
              <a:rPr lang="es-MX" sz="1800" dirty="0">
                <a:sym typeface="Helvetica Neue"/>
              </a:rPr>
              <a:t>5.000 millones (Necoclí, Bahía Solano, Sogamoso, Miraflores, Barbosa e Inírida) en 2020</a:t>
            </a:r>
            <a:endParaRPr lang="es-CO" sz="1800" dirty="0">
              <a:sym typeface="Helvetica Neue"/>
            </a:endParaRPr>
          </a:p>
          <a:p>
            <a:endParaRPr lang="es-CO" sz="1800" dirty="0"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800" dirty="0">
                <a:sym typeface="Helvetica Neue"/>
              </a:rPr>
              <a:t>Mesas de conectividad y matriz de conectividad aérea con 7 destinos regionales (Ibagué, Neiva, Bahía Solano, Nuquí, Armenia, Pereira, Bucaramanga)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800" dirty="0"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800" dirty="0">
                <a:sym typeface="Helvetica Neue"/>
              </a:rPr>
              <a:t>Conferencia Anato Aerotaxis (17 Nov) y Rueda de Negocios Primera Semana Diciembre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800" dirty="0"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1800" dirty="0">
                <a:sym typeface="Helvetica Neue"/>
              </a:rPr>
              <a:t>Acuerdo </a:t>
            </a:r>
            <a:r>
              <a:rPr lang="es-CO" sz="1800" dirty="0" err="1">
                <a:sym typeface="Helvetica Neue"/>
              </a:rPr>
              <a:t>Acotur</a:t>
            </a:r>
            <a:r>
              <a:rPr lang="es-CO" sz="1800" dirty="0">
                <a:sym typeface="Helvetica Neue"/>
              </a:rPr>
              <a:t> – Satena (Paquetes turísticos regionales conjuntos a partir de diciembre), en curso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800" dirty="0"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800" dirty="0"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800" dirty="0"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800" dirty="0"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800" dirty="0">
              <a:sym typeface="Helvetica Ne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1800" dirty="0">
              <a:sym typeface="Helvetica Neue"/>
            </a:endParaRP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ABC Economía » Concejo de Medellín analiza futuro del Aeropuerto Olaya  Herrera">
            <a:extLst>
              <a:ext uri="{FF2B5EF4-FFF2-40B4-BE49-F238E27FC236}">
                <a16:creationId xmlns:a16="http://schemas.microsoft.com/office/drawing/2014/main" id="{1B251B23-6B77-4746-BF90-FBC26143E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6" y="2112350"/>
            <a:ext cx="5230822" cy="26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09E2A24-6B15-47FD-A6B7-7C73FF7D0896}"/>
              </a:ext>
            </a:extLst>
          </p:cNvPr>
          <p:cNvSpPr txBox="1"/>
          <p:nvPr/>
        </p:nvSpPr>
        <p:spPr>
          <a:xfrm>
            <a:off x="4747482" y="1958461"/>
            <a:ext cx="2906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Fuente: Aerocivil</a:t>
            </a:r>
          </a:p>
        </p:txBody>
      </p:sp>
    </p:spTree>
    <p:extLst>
      <p:ext uri="{BB962C8B-B14F-4D97-AF65-F5344CB8AC3E}">
        <p14:creationId xmlns:p14="http://schemas.microsoft.com/office/powerpoint/2010/main" val="419769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family watches a China Airlines plane landing at LAX airport at the start of the Memorial Day holiday weekend during the novel coronavirus, COVID-19, pandemic in  Los Angeles, California on May 22, 2020. - &quot;Last year, 43 million Americans traveled for Memorial Day Weekend  the second-highest travel volume on record since AAA began tracking holiday travel volumes in 2000,&quot; said Paula Twidale, senior vice president of AAA Travel. &quot;With social distancing guidelines still in practice, this holiday weekends travel volume is likely to set a record low.&quot; (Photo by Apu GOMES / AFP) (Photo by APU GOMES/AFP via Getty Images)">
            <a:extLst>
              <a:ext uri="{FF2B5EF4-FFF2-40B4-BE49-F238E27FC236}">
                <a16:creationId xmlns:a16="http://schemas.microsoft.com/office/drawing/2014/main" id="{48C6352D-D683-47E7-A622-6AA73612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801"/>
            <a:ext cx="12192000" cy="68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965EB5-E3B9-466A-9B6A-CA481600A75F}"/>
              </a:ext>
            </a:extLst>
          </p:cNvPr>
          <p:cNvSpPr txBox="1"/>
          <p:nvPr/>
        </p:nvSpPr>
        <p:spPr>
          <a:xfrm>
            <a:off x="1823291" y="3529707"/>
            <a:ext cx="8744578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 defTabSz="825500" hangingPunct="0">
              <a:defRPr/>
            </a:pPr>
            <a:r>
              <a:rPr lang="es-CO" sz="60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MUCHAS GRACIAS</a:t>
            </a:r>
            <a:endParaRPr lang="es-CO" sz="4400" dirty="0">
              <a:solidFill>
                <a:schemeClr val="bg1"/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0F3C2472-B299-489C-818E-6EEC07F2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263"/>
            <a:ext cx="3646583" cy="72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81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urism in Myanmar - Wikipedia">
            <a:extLst>
              <a:ext uri="{FF2B5EF4-FFF2-40B4-BE49-F238E27FC236}">
                <a16:creationId xmlns:a16="http://schemas.microsoft.com/office/drawing/2014/main" id="{21A97083-58A5-49E5-A277-C6B10C54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C93D911-F2BB-45B9-B964-362C26EDC004}"/>
              </a:ext>
            </a:extLst>
          </p:cNvPr>
          <p:cNvSpPr/>
          <p:nvPr/>
        </p:nvSpPr>
        <p:spPr>
          <a:xfrm>
            <a:off x="3342542" y="11859"/>
            <a:ext cx="9453349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52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6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9FD4F5CE-804C-4422-99BA-6E9ECFE55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025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94BBABB-6404-4CCF-8669-6977CA06FC94}"/>
              </a:ext>
            </a:extLst>
          </p:cNvPr>
          <p:cNvSpPr/>
          <p:nvPr/>
        </p:nvSpPr>
        <p:spPr>
          <a:xfrm>
            <a:off x="7559746" y="813570"/>
            <a:ext cx="1616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Temas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8ED7E44-35ED-4454-B2E2-AE67BD9C8F1E}"/>
              </a:ext>
            </a:extLst>
          </p:cNvPr>
          <p:cNvSpPr/>
          <p:nvPr/>
        </p:nvSpPr>
        <p:spPr>
          <a:xfrm>
            <a:off x="6212684" y="1920045"/>
            <a:ext cx="8536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es-CO" sz="3200" dirty="0">
                <a:latin typeface="Century Gothic" panose="020B0502020202020204" pitchFamily="34" charset="0"/>
              </a:rPr>
              <a:t>Antecedentes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B346443-7C07-4E89-8130-0ECFD87B1CB0}"/>
              </a:ext>
            </a:extLst>
          </p:cNvPr>
          <p:cNvSpPr/>
          <p:nvPr/>
        </p:nvSpPr>
        <p:spPr>
          <a:xfrm>
            <a:off x="6212684" y="4597085"/>
            <a:ext cx="8536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es-MX" sz="3200" dirty="0">
                <a:latin typeface="Century Gothic" panose="020B0502020202020204" pitchFamily="34" charset="0"/>
              </a:rPr>
              <a:t>Proceso de Reactivación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9DDC2BD-D23D-4A53-9C0B-ED500D0905DC}"/>
              </a:ext>
            </a:extLst>
          </p:cNvPr>
          <p:cNvSpPr/>
          <p:nvPr/>
        </p:nvSpPr>
        <p:spPr>
          <a:xfrm>
            <a:off x="6212684" y="5899027"/>
            <a:ext cx="8536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es-CO" sz="3200" dirty="0">
                <a:latin typeface="Century Gothic" panose="020B0502020202020204" pitchFamily="34" charset="0"/>
              </a:rPr>
              <a:t>Retos de la Reactivación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D9F4FC5-1BFB-45FC-8014-BA59B4B89E47}"/>
              </a:ext>
            </a:extLst>
          </p:cNvPr>
          <p:cNvSpPr/>
          <p:nvPr/>
        </p:nvSpPr>
        <p:spPr>
          <a:xfrm>
            <a:off x="5456265" y="1682842"/>
            <a:ext cx="601319" cy="865584"/>
          </a:xfrm>
          <a:prstGeom prst="ellipse">
            <a:avLst/>
          </a:prstGeom>
          <a:solidFill>
            <a:srgbClr val="ECE8D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000" b="0" i="0" u="none" strike="noStrike" cap="none" spc="0" normalizeH="0" baseline="0" dirty="0">
                <a:ln>
                  <a:noFill/>
                </a:ln>
                <a:solidFill>
                  <a:srgbClr val="454D57"/>
                </a:solidFill>
                <a:effectLst/>
                <a:uFillTx/>
                <a:latin typeface="Century Gothic" panose="020B0502020202020204" pitchFamily="34" charset="0"/>
                <a:sym typeface="Helvetica Neue Medium"/>
              </a:rPr>
              <a:t>1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725D678-71D4-4C60-8924-C2BD11DA534E}"/>
              </a:ext>
            </a:extLst>
          </p:cNvPr>
          <p:cNvSpPr/>
          <p:nvPr/>
        </p:nvSpPr>
        <p:spPr>
          <a:xfrm>
            <a:off x="5456265" y="4347176"/>
            <a:ext cx="601319" cy="865584"/>
          </a:xfrm>
          <a:prstGeom prst="ellipse">
            <a:avLst/>
          </a:prstGeom>
          <a:solidFill>
            <a:srgbClr val="E2DC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4000" b="0" i="0" u="none" strike="noStrike" cap="none" spc="0" normalizeH="0" baseline="0" dirty="0">
                <a:ln>
                  <a:noFill/>
                </a:ln>
                <a:solidFill>
                  <a:srgbClr val="454D57"/>
                </a:solidFill>
                <a:effectLst/>
                <a:uFillTx/>
                <a:latin typeface="Century Gothic" panose="020B0502020202020204" pitchFamily="34" charset="0"/>
                <a:sym typeface="Helvetica Neue Medium"/>
              </a:rPr>
              <a:t>3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692A629-374A-444F-80CA-03578EC332A4}"/>
              </a:ext>
            </a:extLst>
          </p:cNvPr>
          <p:cNvSpPr/>
          <p:nvPr/>
        </p:nvSpPr>
        <p:spPr>
          <a:xfrm>
            <a:off x="5456265" y="5669915"/>
            <a:ext cx="601319" cy="8655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4000" dirty="0">
                <a:solidFill>
                  <a:srgbClr val="454D57"/>
                </a:solidFill>
                <a:latin typeface="Century Gothic" panose="020B0502020202020204" pitchFamily="34" charset="0"/>
                <a:sym typeface="Helvetica Neue Medium"/>
              </a:rPr>
              <a:t>4</a:t>
            </a: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454D57"/>
              </a:solidFill>
              <a:effectLst/>
              <a:uFillTx/>
              <a:latin typeface="Century Gothic" panose="020B0502020202020204" pitchFamily="34" charset="0"/>
              <a:sym typeface="Helvetica Neue Medium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FD25CC4-7905-432A-AF9E-1DC91F74BE8D}"/>
              </a:ext>
            </a:extLst>
          </p:cNvPr>
          <p:cNvSpPr/>
          <p:nvPr/>
        </p:nvSpPr>
        <p:spPr>
          <a:xfrm>
            <a:off x="6212684" y="3228577"/>
            <a:ext cx="8536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/>
            <a:r>
              <a:rPr lang="es-MX" sz="3200" dirty="0">
                <a:latin typeface="Century Gothic" panose="020B0502020202020204" pitchFamily="34" charset="0"/>
              </a:rPr>
              <a:t>Medidas de Mitigación</a:t>
            </a:r>
            <a:endParaRPr lang="es-CO" sz="3200" dirty="0">
              <a:latin typeface="Century Gothic" panose="020B0502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4E02AAD-9CF9-4246-8223-3F1C009F70F6}"/>
              </a:ext>
            </a:extLst>
          </p:cNvPr>
          <p:cNvSpPr/>
          <p:nvPr/>
        </p:nvSpPr>
        <p:spPr>
          <a:xfrm>
            <a:off x="5456265" y="2978668"/>
            <a:ext cx="601319" cy="865584"/>
          </a:xfrm>
          <a:prstGeom prst="ellipse">
            <a:avLst/>
          </a:prstGeom>
          <a:solidFill>
            <a:srgbClr val="E2DCB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4000" dirty="0">
                <a:solidFill>
                  <a:srgbClr val="454D57"/>
                </a:solidFill>
                <a:latin typeface="Century Gothic" panose="020B0502020202020204" pitchFamily="34" charset="0"/>
                <a:sym typeface="Helvetica Neue Medium"/>
              </a:rPr>
              <a:t>2</a:t>
            </a:r>
            <a:endParaRPr kumimoji="0" lang="es-CO" sz="4000" b="0" i="0" u="none" strike="noStrike" cap="none" spc="0" normalizeH="0" baseline="0" dirty="0">
              <a:ln>
                <a:noFill/>
              </a:ln>
              <a:solidFill>
                <a:srgbClr val="454D57"/>
              </a:solidFill>
              <a:effectLst/>
              <a:uFillTx/>
              <a:latin typeface="Century Gothic" panose="020B0502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8931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na's airport subsidies soar as smaller facilities sink in red ...">
            <a:extLst>
              <a:ext uri="{FF2B5EF4-FFF2-40B4-BE49-F238E27FC236}">
                <a16:creationId xmlns:a16="http://schemas.microsoft.com/office/drawing/2014/main" id="{C7935DBD-6C40-4F56-A7D9-C3E5925E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3E812B2-4676-4E15-83AD-E4C5860ADA80}"/>
              </a:ext>
            </a:extLst>
          </p:cNvPr>
          <p:cNvSpPr/>
          <p:nvPr/>
        </p:nvSpPr>
        <p:spPr>
          <a:xfrm rot="10800000">
            <a:off x="-16619" y="-96253"/>
            <a:ext cx="12193946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450C4CC-034E-4FB9-BFC0-41140CF31918}"/>
              </a:ext>
            </a:extLst>
          </p:cNvPr>
          <p:cNvSpPr txBox="1"/>
          <p:nvPr/>
        </p:nvSpPr>
        <p:spPr>
          <a:xfrm>
            <a:off x="544008" y="251943"/>
            <a:ext cx="10810754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Antecedentes</a:t>
            </a:r>
          </a:p>
        </p:txBody>
      </p:sp>
      <p:pic>
        <p:nvPicPr>
          <p:cNvPr id="8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68B5D1D-B98C-435E-B183-549AB7F3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" y="6172666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2780CC-A86A-47CB-8556-09E64DEDA2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332949" y="981304"/>
            <a:ext cx="9526101" cy="4319121"/>
          </a:xfrm>
          <a:prstGeom prst="rect">
            <a:avLst/>
          </a:prstGeom>
        </p:spPr>
      </p:pic>
      <p:sp>
        <p:nvSpPr>
          <p:cNvPr id="11" name="16 CuadroTexto">
            <a:extLst>
              <a:ext uri="{FF2B5EF4-FFF2-40B4-BE49-F238E27FC236}">
                <a16:creationId xmlns:a16="http://schemas.microsoft.com/office/drawing/2014/main" id="{A8BFDF80-FE8D-43CD-90CC-C4581482BC5F}"/>
              </a:ext>
            </a:extLst>
          </p:cNvPr>
          <p:cNvSpPr txBox="1"/>
          <p:nvPr/>
        </p:nvSpPr>
        <p:spPr>
          <a:xfrm>
            <a:off x="48296" y="5454666"/>
            <a:ext cx="10810754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dirty="0">
                <a:solidFill>
                  <a:srgbClr val="002060"/>
                </a:solidFill>
                <a:latin typeface="Century Gothic" panose="020B0502020202020204" pitchFamily="34" charset="0"/>
              </a:rPr>
              <a:t>Colombia liberalizó sus políticas tarifarias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1C7C22-3498-480E-864E-50143A340FF4}"/>
              </a:ext>
            </a:extLst>
          </p:cNvPr>
          <p:cNvSpPr txBox="1"/>
          <p:nvPr/>
        </p:nvSpPr>
        <p:spPr>
          <a:xfrm>
            <a:off x="8797794" y="6144394"/>
            <a:ext cx="290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Fuente: Aerocivil</a:t>
            </a:r>
          </a:p>
        </p:txBody>
      </p:sp>
    </p:spTree>
    <p:extLst>
      <p:ext uri="{BB962C8B-B14F-4D97-AF65-F5344CB8AC3E}">
        <p14:creationId xmlns:p14="http://schemas.microsoft.com/office/powerpoint/2010/main" val="278710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na's airport subsidies soar as smaller facilities sink in red ...">
            <a:extLst>
              <a:ext uri="{FF2B5EF4-FFF2-40B4-BE49-F238E27FC236}">
                <a16:creationId xmlns:a16="http://schemas.microsoft.com/office/drawing/2014/main" id="{C7935DBD-6C40-4F56-A7D9-C3E5925E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3E812B2-4676-4E15-83AD-E4C5860ADA80}"/>
              </a:ext>
            </a:extLst>
          </p:cNvPr>
          <p:cNvSpPr/>
          <p:nvPr/>
        </p:nvSpPr>
        <p:spPr>
          <a:xfrm rot="10800000">
            <a:off x="14673" y="-256889"/>
            <a:ext cx="12193946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450C4CC-034E-4FB9-BFC0-41140CF31918}"/>
              </a:ext>
            </a:extLst>
          </p:cNvPr>
          <p:cNvSpPr txBox="1"/>
          <p:nvPr/>
        </p:nvSpPr>
        <p:spPr>
          <a:xfrm>
            <a:off x="514511" y="108876"/>
            <a:ext cx="10810754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Antecedentes</a:t>
            </a:r>
          </a:p>
        </p:txBody>
      </p:sp>
      <p:pic>
        <p:nvPicPr>
          <p:cNvPr id="8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68B5D1D-B98C-435E-B183-549AB7F3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" y="6172666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6 CuadroTexto">
            <a:extLst>
              <a:ext uri="{FF2B5EF4-FFF2-40B4-BE49-F238E27FC236}">
                <a16:creationId xmlns:a16="http://schemas.microsoft.com/office/drawing/2014/main" id="{A8BFDF80-FE8D-43CD-90CC-C4581482BC5F}"/>
              </a:ext>
            </a:extLst>
          </p:cNvPr>
          <p:cNvSpPr txBox="1"/>
          <p:nvPr/>
        </p:nvSpPr>
        <p:spPr>
          <a:xfrm>
            <a:off x="1397902" y="5087549"/>
            <a:ext cx="9043972" cy="115632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dirty="0">
                <a:solidFill>
                  <a:srgbClr val="002060"/>
                </a:solidFill>
                <a:latin typeface="Century Gothic" panose="020B0502020202020204" pitchFamily="34" charset="0"/>
              </a:rPr>
              <a:t>El volumen de pasajeros venía con una tendencia de crecimiento sostenido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1C6432-C6AA-494D-A7B0-B42683D94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415" y="642649"/>
            <a:ext cx="7934632" cy="451610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4DDFA4-B5FD-41D8-BC19-73AB4351615D}"/>
              </a:ext>
            </a:extLst>
          </p:cNvPr>
          <p:cNvSpPr txBox="1"/>
          <p:nvPr/>
        </p:nvSpPr>
        <p:spPr>
          <a:xfrm>
            <a:off x="8797794" y="6144394"/>
            <a:ext cx="290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Fuente: Aerocivil</a:t>
            </a:r>
          </a:p>
        </p:txBody>
      </p:sp>
    </p:spTree>
    <p:extLst>
      <p:ext uri="{BB962C8B-B14F-4D97-AF65-F5344CB8AC3E}">
        <p14:creationId xmlns:p14="http://schemas.microsoft.com/office/powerpoint/2010/main" val="1033026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ina's airport subsidies soar as smaller facilities sink in red ...">
            <a:extLst>
              <a:ext uri="{FF2B5EF4-FFF2-40B4-BE49-F238E27FC236}">
                <a16:creationId xmlns:a16="http://schemas.microsoft.com/office/drawing/2014/main" id="{C7935DBD-6C40-4F56-A7D9-C3E5925E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3E812B2-4676-4E15-83AD-E4C5860ADA80}"/>
              </a:ext>
            </a:extLst>
          </p:cNvPr>
          <p:cNvSpPr/>
          <p:nvPr/>
        </p:nvSpPr>
        <p:spPr>
          <a:xfrm rot="10800000">
            <a:off x="-50242" y="-126541"/>
            <a:ext cx="12193946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450C4CC-034E-4FB9-BFC0-41140CF31918}"/>
              </a:ext>
            </a:extLst>
          </p:cNvPr>
          <p:cNvSpPr txBox="1"/>
          <p:nvPr/>
        </p:nvSpPr>
        <p:spPr>
          <a:xfrm>
            <a:off x="514511" y="108876"/>
            <a:ext cx="10810754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Antecedentes</a:t>
            </a:r>
          </a:p>
        </p:txBody>
      </p:sp>
      <p:pic>
        <p:nvPicPr>
          <p:cNvPr id="8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68B5D1D-B98C-435E-B183-549AB7F3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" y="6172666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6 CuadroTexto">
            <a:extLst>
              <a:ext uri="{FF2B5EF4-FFF2-40B4-BE49-F238E27FC236}">
                <a16:creationId xmlns:a16="http://schemas.microsoft.com/office/drawing/2014/main" id="{A8BFDF80-FE8D-43CD-90CC-C4581482BC5F}"/>
              </a:ext>
            </a:extLst>
          </p:cNvPr>
          <p:cNvSpPr txBox="1"/>
          <p:nvPr/>
        </p:nvSpPr>
        <p:spPr>
          <a:xfrm>
            <a:off x="334049" y="5054560"/>
            <a:ext cx="10160449" cy="115632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dirty="0">
                <a:solidFill>
                  <a:srgbClr val="002060"/>
                </a:solidFill>
                <a:latin typeface="Century Gothic" panose="020B0502020202020204" pitchFamily="34" charset="0"/>
              </a:rPr>
              <a:t>El crecimiento anual promedio en la década anterior fue del 10%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5460E6-47D3-4191-A3AA-6C8A59380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064" y="900455"/>
            <a:ext cx="10368434" cy="389112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B1D622-CFB5-46D6-B621-7C56013691B5}"/>
              </a:ext>
            </a:extLst>
          </p:cNvPr>
          <p:cNvSpPr txBox="1"/>
          <p:nvPr/>
        </p:nvSpPr>
        <p:spPr>
          <a:xfrm>
            <a:off x="8797794" y="6144394"/>
            <a:ext cx="290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Fuente: Aerocivil</a:t>
            </a:r>
          </a:p>
        </p:txBody>
      </p:sp>
    </p:spTree>
    <p:extLst>
      <p:ext uri="{BB962C8B-B14F-4D97-AF65-F5344CB8AC3E}">
        <p14:creationId xmlns:p14="http://schemas.microsoft.com/office/powerpoint/2010/main" val="8979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-361253" y="-608334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FE8B645-104B-4AEE-AB74-1C73AFAF6C03}"/>
              </a:ext>
            </a:extLst>
          </p:cNvPr>
          <p:cNvSpPr txBox="1"/>
          <p:nvPr/>
        </p:nvSpPr>
        <p:spPr>
          <a:xfrm>
            <a:off x="334454" y="71083"/>
            <a:ext cx="8005138" cy="115632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Crisis del sector derivado de la pandemia</a:t>
            </a: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7B0E2F2-B4F4-41AD-BA10-3A8D173E6434}"/>
              </a:ext>
            </a:extLst>
          </p:cNvPr>
          <p:cNvSpPr txBox="1"/>
          <p:nvPr/>
        </p:nvSpPr>
        <p:spPr>
          <a:xfrm>
            <a:off x="4031088" y="5323262"/>
            <a:ext cx="290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Fuente: Aerocivil</a:t>
            </a:r>
          </a:p>
        </p:txBody>
      </p:sp>
      <p:pic>
        <p:nvPicPr>
          <p:cNvPr id="17410" name="Picture 2" descr="Record June At Dublin Airport With 3.2 Million Passengers">
            <a:extLst>
              <a:ext uri="{FF2B5EF4-FFF2-40B4-BE49-F238E27FC236}">
                <a16:creationId xmlns:a16="http://schemas.microsoft.com/office/drawing/2014/main" id="{791223D7-BA36-48B0-A575-0E253A31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09" y="3200771"/>
            <a:ext cx="4821839" cy="29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EE9CD53-7D6F-40C2-A6A1-41395CFF5048}"/>
              </a:ext>
            </a:extLst>
          </p:cNvPr>
          <p:cNvSpPr txBox="1"/>
          <p:nvPr/>
        </p:nvSpPr>
        <p:spPr>
          <a:xfrm>
            <a:off x="361251" y="3128442"/>
            <a:ext cx="6286405" cy="1949252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espera que los pasajeros transportados en 2020 equivalgan al 30,4% de lo pronosticado antes de la Covid - 19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pasajeros pronosticados para 2021 equivalen al 68% de los transportados en 2019</a:t>
            </a:r>
            <a:endParaRPr lang="es-CO" sz="20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33FDD0B-3B2C-4602-9DBB-D5A831ED19E1}"/>
              </a:ext>
            </a:extLst>
          </p:cNvPr>
          <p:cNvSpPr txBox="1"/>
          <p:nvPr/>
        </p:nvSpPr>
        <p:spPr>
          <a:xfrm>
            <a:off x="265538" y="1319090"/>
            <a:ext cx="380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Total Pasajeros Transportados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7E6A17-486A-4307-A71A-74EBF6E34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54" y="1905324"/>
            <a:ext cx="10209735" cy="8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-2378" y="-12698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FE8B645-104B-4AEE-AB74-1C73AFAF6C03}"/>
              </a:ext>
            </a:extLst>
          </p:cNvPr>
          <p:cNvSpPr txBox="1"/>
          <p:nvPr/>
        </p:nvSpPr>
        <p:spPr>
          <a:xfrm>
            <a:off x="334454" y="71083"/>
            <a:ext cx="8005138" cy="115632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Crisis del sector derivado de la pandemia</a:t>
            </a: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11F31C6-8E9F-4110-A09C-99F13A38920F}"/>
              </a:ext>
            </a:extLst>
          </p:cNvPr>
          <p:cNvSpPr txBox="1"/>
          <p:nvPr/>
        </p:nvSpPr>
        <p:spPr>
          <a:xfrm>
            <a:off x="256784" y="1818330"/>
            <a:ext cx="5440310" cy="3980577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Suspensi</a:t>
            </a:r>
            <a:r>
              <a:rPr lang="es-MX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ón de más del 90% del transporte aéreo entre marzo y agosto</a:t>
            </a: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Reducción de 1.130 empleos durante el primer semestre de 2.020 (Disminución de 7,4% vs. el semestre anterior) en las empresas de aviación regular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Reducción de $230.000 Millones en gastos de personal durante el primer semestre de 2.020 (Disminución de 28,9% vs. el semestre anterior) en las empresas de aviación regular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6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Pérdida Estimada de contribución al Producto Interno Bruto de Colombia del orden de USD 550 millones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1600" dirty="0"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12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Fuente: </a:t>
            </a:r>
            <a:r>
              <a:rPr lang="es-MX" sz="1200" dirty="0" err="1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Aerocivil</a:t>
            </a:r>
            <a:r>
              <a:rPr lang="es-MX" sz="1200" dirty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IATA</a:t>
            </a:r>
          </a:p>
        </p:txBody>
      </p:sp>
      <p:pic>
        <p:nvPicPr>
          <p:cNvPr id="2052" name="Picture 4" descr="What are the Different Types of Pilot Licenses? | Flying">
            <a:extLst>
              <a:ext uri="{FF2B5EF4-FFF2-40B4-BE49-F238E27FC236}">
                <a16:creationId xmlns:a16="http://schemas.microsoft.com/office/drawing/2014/main" id="{7A9D53EC-4A72-4CB1-9957-FB961222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90" y="2019788"/>
            <a:ext cx="5144241" cy="34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19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-66262" y="204422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7FE8B645-104B-4AEE-AB74-1C73AFAF6C03}"/>
              </a:ext>
            </a:extLst>
          </p:cNvPr>
          <p:cNvSpPr txBox="1"/>
          <p:nvPr/>
        </p:nvSpPr>
        <p:spPr>
          <a:xfrm>
            <a:off x="349818" y="511413"/>
            <a:ext cx="10524985" cy="115632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2. Medidas de Mitigación Implementadas en 2020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BBA49C-BA03-4663-AF03-7A43CB93328B}"/>
              </a:ext>
            </a:extLst>
          </p:cNvPr>
          <p:cNvSpPr txBox="1"/>
          <p:nvPr/>
        </p:nvSpPr>
        <p:spPr>
          <a:xfrm>
            <a:off x="172000" y="1590552"/>
            <a:ext cx="5440310" cy="4903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indent="-5143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 IVA para tiquetes aéreos al 5%</a:t>
            </a:r>
          </a:p>
          <a:p>
            <a:pPr marL="514350" indent="-5143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Reducción IVA combustible de aviación nacional al 5%</a:t>
            </a:r>
          </a:p>
          <a:p>
            <a:pPr marL="514350" lvl="0" indent="-5143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Disminución de monto mínimo para beneficios por inversión, a 2 millones UVT </a:t>
            </a:r>
          </a:p>
          <a:p>
            <a:pPr marL="514350" lvl="0" indent="-5143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 de crédito “Colombia Responde” (</a:t>
            </a:r>
            <a:r>
              <a:rPr lang="es-MX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Bancoldex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lvl="0" indent="-51435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Líneas de garantía del FNG al 90% (Un año de gracia y 5 años plazo de pago)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alistic airline ticket design | Airline tickets, Ticket design, Airline">
            <a:extLst>
              <a:ext uri="{FF2B5EF4-FFF2-40B4-BE49-F238E27FC236}">
                <a16:creationId xmlns:a16="http://schemas.microsoft.com/office/drawing/2014/main" id="{68E03AA8-935C-4A0A-8E81-EAD823AD9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24" y="1806772"/>
            <a:ext cx="5000193" cy="38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cursos para viajes, de AARP: ahorros en viajes para socios de AARP">
            <a:extLst>
              <a:ext uri="{FF2B5EF4-FFF2-40B4-BE49-F238E27FC236}">
                <a16:creationId xmlns:a16="http://schemas.microsoft.com/office/drawing/2014/main" id="{1F1D648D-0E05-41FB-9720-94726C80F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8" y="0"/>
            <a:ext cx="12194378" cy="685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4CC11B7-8142-4BCD-9E13-3AE2411FC687}"/>
              </a:ext>
            </a:extLst>
          </p:cNvPr>
          <p:cNvSpPr/>
          <p:nvPr/>
        </p:nvSpPr>
        <p:spPr>
          <a:xfrm rot="10800000">
            <a:off x="-12031" y="-1336"/>
            <a:ext cx="12192001" cy="6858000"/>
          </a:xfrm>
          <a:prstGeom prst="rect">
            <a:avLst/>
          </a:prstGeom>
          <a:gradFill>
            <a:gsLst>
              <a:gs pos="18000">
                <a:srgbClr val="FFFFFF"/>
              </a:gs>
              <a:gs pos="49000">
                <a:srgbClr val="FFFFFF">
                  <a:alpha val="78000"/>
                </a:srgbClr>
              </a:gs>
              <a:gs pos="100000">
                <a:srgbClr val="FFFFFF">
                  <a:alpha val="0"/>
                </a:srgbClr>
              </a:gs>
              <a:gs pos="94000">
                <a:srgbClr val="FFFFFF">
                  <a:alpha val="0"/>
                </a:srgbClr>
              </a:gs>
            </a:gsLst>
            <a:lin ang="10800000" scaled="0"/>
          </a:gradFill>
          <a:ln w="25400">
            <a:noFill/>
            <a:miter lim="400000"/>
          </a:ln>
        </p:spPr>
        <p:txBody>
          <a:bodyPr lIns="50800" tIns="50800" rIns="50800" bIns="50800" rtlCol="0" anchor="ctr"/>
          <a:lstStyle/>
          <a:p>
            <a:pPr marL="0" marR="0" lvl="0" indent="0" algn="ctr" defTabSz="825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BBA49C-BA03-4663-AF03-7A43CB93328B}"/>
              </a:ext>
            </a:extLst>
          </p:cNvPr>
          <p:cNvSpPr txBox="1"/>
          <p:nvPr/>
        </p:nvSpPr>
        <p:spPr>
          <a:xfrm>
            <a:off x="524390" y="2033353"/>
            <a:ext cx="5440310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Aplazamiento en pagos relacionados con permisos de operación otorgados por la Aeronáutica Civil hasta por 6 meses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Suspensión de los cobros relacionados con la infraestructura aeroportuaria durante el mismo periodo.</a:t>
            </a:r>
          </a:p>
          <a:p>
            <a:pPr lvl="0" algn="just"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Suspensión de las normas de slots y los procedimientos “úselo o piérdalo".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G:\Ministerio CIT\Trabajo MinCIT 2017 - 2018\Gobierno Duque\Manual de Identidad DIC 18\Logo Mincomercio.jpg">
            <a:extLst>
              <a:ext uri="{FF2B5EF4-FFF2-40B4-BE49-F238E27FC236}">
                <a16:creationId xmlns:a16="http://schemas.microsoft.com/office/drawing/2014/main" id="{4CA12D52-F1E3-466D-8DD0-BC46DDD3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6195387"/>
            <a:ext cx="3412671" cy="6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Aerocivil">
            <a:extLst>
              <a:ext uri="{FF2B5EF4-FFF2-40B4-BE49-F238E27FC236}">
                <a16:creationId xmlns:a16="http://schemas.microsoft.com/office/drawing/2014/main" id="{58DDE9C8-948C-4D2F-8803-AF7D40C3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82" y="2157117"/>
            <a:ext cx="5043435" cy="33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6 CuadroTexto">
            <a:extLst>
              <a:ext uri="{FF2B5EF4-FFF2-40B4-BE49-F238E27FC236}">
                <a16:creationId xmlns:a16="http://schemas.microsoft.com/office/drawing/2014/main" id="{DE4AD462-B261-48F8-8299-ECDF195B2147}"/>
              </a:ext>
            </a:extLst>
          </p:cNvPr>
          <p:cNvSpPr txBox="1"/>
          <p:nvPr/>
        </p:nvSpPr>
        <p:spPr>
          <a:xfrm>
            <a:off x="413775" y="726346"/>
            <a:ext cx="10524985" cy="633107"/>
          </a:xfrm>
          <a:prstGeom prst="rect">
            <a:avLst/>
          </a:prstGeom>
          <a:noFill/>
        </p:spPr>
        <p:txBody>
          <a:bodyPr wrap="square" lIns="108825" tIns="54412" rIns="108825" bIns="54412" rtlCol="0">
            <a:spAutoFit/>
          </a:bodyPr>
          <a:lstStyle/>
          <a:p>
            <a:pPr algn="ctr"/>
            <a:r>
              <a:rPr lang="es-CO" sz="3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Medidas de Mitigación Implementadas en 2020</a:t>
            </a:r>
          </a:p>
        </p:txBody>
      </p:sp>
    </p:spTree>
    <p:extLst>
      <p:ext uri="{BB962C8B-B14F-4D97-AF65-F5344CB8AC3E}">
        <p14:creationId xmlns:p14="http://schemas.microsoft.com/office/powerpoint/2010/main" val="4252117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0322994A36649A87FE5461A90E0BD" ma:contentTypeVersion="1" ma:contentTypeDescription="Create a new document." ma:contentTypeScope="" ma:versionID="1725b4ff0e0c91e59f53b97b8f7134b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7A97D88-C89C-42EB-B728-F76825633D87}"/>
</file>

<file path=customXml/itemProps2.xml><?xml version="1.0" encoding="utf-8"?>
<ds:datastoreItem xmlns:ds="http://schemas.openxmlformats.org/officeDocument/2006/customXml" ds:itemID="{6638D38F-89ED-4499-AED5-55993CF72DCE}"/>
</file>

<file path=customXml/itemProps3.xml><?xml version="1.0" encoding="utf-8"?>
<ds:datastoreItem xmlns:ds="http://schemas.openxmlformats.org/officeDocument/2006/customXml" ds:itemID="{67D14D98-4925-4284-BF28-DCF2E44F42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7161</TotalTime>
  <Words>952</Words>
  <Application>Microsoft Office PowerPoint</Application>
  <PresentationFormat>Panorámica</PresentationFormat>
  <Paragraphs>180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Helvetica Light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CONECTIVIDAD</dc:title>
  <dc:creator>Alejandro Castañeda Molina - Cont</dc:creator>
  <cp:lastModifiedBy>Luz Melba Castañeda Lizarazo</cp:lastModifiedBy>
  <cp:revision>464</cp:revision>
  <cp:lastPrinted>2019-07-02T21:21:24Z</cp:lastPrinted>
  <dcterms:modified xsi:type="dcterms:W3CDTF">2020-11-24T23:27:36Z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0x01010022B0322994A36649A87FE5461A90E0BD</vt:lpwstr>
  </property>
</Properties>
</file>