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768" r:id="rId3"/>
    <p:sldId id="766" r:id="rId4"/>
    <p:sldId id="262" r:id="rId5"/>
    <p:sldId id="266" r:id="rId6"/>
    <p:sldId id="267" r:id="rId7"/>
    <p:sldId id="268" r:id="rId8"/>
    <p:sldId id="269" r:id="rId9"/>
    <p:sldId id="261" r:id="rId1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72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DE8F55E-3564-59E0-6AB4-0A68F59932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C491CA-AD82-21DA-B6AF-104C3C6492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5CE21-4FFD-43E4-9BE1-44B69E389DE4}" type="datetimeFigureOut">
              <a:rPr lang="es-CO" smtClean="0"/>
              <a:t>9/08/2023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018EA8-D50D-6048-06A1-98CC923A5F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885154-3EB1-CC47-4591-C970E8A909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897CF-0428-44F3-9C91-0685A4FB6E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0061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6805B226-F693-E23A-0AC6-0487A3BCF4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100"/>
            <a:ext cx="12191733" cy="685814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9/08/2023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5255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911F9C-4982-DC10-47A7-6087D7976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2D4D84-B18F-DC4C-91BD-C2D2452F6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4A5BCA-21FB-4F80-5D90-71B92FADA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C4DC66-6DB7-E14E-1352-1E2E2ED4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9/08/2023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AEA652-EF40-005F-FF90-AD253E40D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9AB725-99AA-BB55-8E39-F039EB14A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096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E65C95-5503-7D88-003E-0E2E5F911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3AC4D1E-48F0-A1F3-F9C4-7B875CE887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F0E517-DE99-33E7-2751-3A45597C8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892408-C707-58E8-CE35-B1C506B77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9/08/2023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5293AC-92C2-E7E4-0ECB-1F609042D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B57530-0A48-7CB0-27F9-91E06553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2666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05C3E2-E170-9268-25A1-AE60BCD4A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FDC4665-0C8C-E09A-7C93-4DB3CB0A6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63F176-85B0-9D54-437B-996F56A1D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9/08/2023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9FF4C6-8C08-CBB4-3CE2-59E6FA53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D7E2D5-E6C7-D872-FB2D-BAF97048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28054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BAB6635-A1FA-05FB-BAB0-2B865D525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6005000-C67B-39FC-C963-1BE222E2F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77B06B-FF69-1B1F-5058-EED75F49A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9/08/2023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1E3432-7CD9-B690-69AF-9AB3EC20F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FBBF71-D1BB-B37A-0A5C-4B7A1432A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226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EDF86-5B5A-41E1-A973-536EEC6455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46531661-4D78-8B43-9196-ECCFAD05FCE6}"/>
              </a:ext>
            </a:extLst>
          </p:cNvPr>
          <p:cNvGrpSpPr/>
          <p:nvPr userDrawn="1"/>
        </p:nvGrpSpPr>
        <p:grpSpPr>
          <a:xfrm>
            <a:off x="267" y="-256670"/>
            <a:ext cx="12191733" cy="7150032"/>
            <a:chOff x="267" y="-256670"/>
            <a:chExt cx="12191733" cy="7150032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BAFBDFB6-3082-0B4F-85BD-0192051FF9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" y="-148"/>
              <a:ext cx="12191733" cy="6858148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D13662FE-C2C6-4B47-94CC-EDE3821F3FF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21564"/>
            <a:stretch/>
          </p:blipFill>
          <p:spPr>
            <a:xfrm>
              <a:off x="2176" y="-149"/>
              <a:ext cx="9562929" cy="6858298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1EAA58A7-DD66-1F45-B003-0F4C30C900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6525" y="-256670"/>
              <a:ext cx="1893361" cy="1463051"/>
            </a:xfrm>
            <a:prstGeom prst="rect">
              <a:avLst/>
            </a:prstGeom>
          </p:spPr>
        </p:pic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E2A28168-ABD2-9D45-88C2-8CAB402B164D}"/>
                </a:ext>
              </a:extLst>
            </p:cNvPr>
            <p:cNvSpPr txBox="1"/>
            <p:nvPr userDrawn="1"/>
          </p:nvSpPr>
          <p:spPr>
            <a:xfrm>
              <a:off x="5302353" y="6639446"/>
              <a:ext cx="158729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O" sz="1050" b="1" dirty="0" err="1">
                  <a:solidFill>
                    <a:schemeClr val="bg1"/>
                  </a:solidFill>
                  <a:latin typeface="Helvetica" pitchFamily="2" charset="0"/>
                </a:rPr>
                <a:t>www.aerocivil.gov.co</a:t>
              </a:r>
              <a:endParaRPr lang="es-CO" sz="1050" b="1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0705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D64394-963E-D625-32AA-BDFC76B6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9/08/2023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F68054-34D7-9279-DFD5-715512BF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916C35A-4761-CBE9-49AD-2C3A4928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F03094B-3B2A-4C1A-84F1-903486D2D0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53"/>
          <a:stretch/>
        </p:blipFill>
        <p:spPr>
          <a:xfrm>
            <a:off x="0" y="-298"/>
            <a:ext cx="8710863" cy="685829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276ACC1-43A0-0540-BC98-75F5775B01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81" y="2393132"/>
            <a:ext cx="2071437" cy="207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6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>
            <a:extLst>
              <a:ext uri="{FF2B5EF4-FFF2-40B4-BE49-F238E27FC236}">
                <a16:creationId xmlns:a16="http://schemas.microsoft.com/office/drawing/2014/main" id="{04368642-CA8F-1AFD-5E65-49E9D5ADA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" y="-148"/>
            <a:ext cx="12191733" cy="685814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4201D2B-7635-B428-D717-5BAA3AF3AB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564"/>
          <a:stretch/>
        </p:blipFill>
        <p:spPr>
          <a:xfrm>
            <a:off x="2176" y="-149"/>
            <a:ext cx="9562929" cy="68582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9/08/2023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01892EA-2EAB-5840-A4F1-C03E65DCAED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525" y="-256670"/>
            <a:ext cx="1893361" cy="1463051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6BBF013-0F8C-7745-B902-F87CAFADF984}"/>
              </a:ext>
            </a:extLst>
          </p:cNvPr>
          <p:cNvSpPr txBox="1"/>
          <p:nvPr userDrawn="1"/>
        </p:nvSpPr>
        <p:spPr>
          <a:xfrm>
            <a:off x="5302353" y="6639446"/>
            <a:ext cx="15872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50" b="1" dirty="0" err="1">
                <a:solidFill>
                  <a:schemeClr val="bg1"/>
                </a:solidFill>
                <a:latin typeface="Helvetica" pitchFamily="2" charset="0"/>
              </a:rPr>
              <a:t>www.aerocivil.gov.co</a:t>
            </a:r>
            <a:endParaRPr lang="es-CO" sz="1050" b="1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207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9/08/2023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E713BEAB-98DB-0FE0-0F72-8DEED8E597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" y="-149"/>
            <a:ext cx="12192000" cy="685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7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A0128F-3548-EBBF-BD29-1EB1D2457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611771-8F44-52FC-9741-53E17FE37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0D0EFA-890A-CDAE-F1B6-CDA7C84A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9/08/2023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03C958-22C5-59D4-D584-C88407A5F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441F80-8960-189A-2E8E-15505E6A0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B05C927-FCF5-0132-3B83-3AA55DB686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" y="-148"/>
            <a:ext cx="12191733" cy="685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70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31F210-8371-C703-B82E-47C593C78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15A348-98B3-3879-5E17-CB0127E648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F33D3A-1132-9B1A-B962-CD60ABDB6F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1E0D49E-7178-69A3-8F58-4D4C48A6C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9/08/2023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CC090-A935-39EC-1352-2703D7774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F37035-180E-0152-1228-EECA44274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6693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CAB338-F339-66BE-83C6-7A3F6FECC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935FC1-EFEA-9E70-C955-E0F46AFA9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2A0A90-FD8F-D098-9E3C-8B3903C7E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0F47486-611C-6371-6BFF-C8AADB90A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5A5BFE2-9B56-F9FE-1317-1698B3D8A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58251A3-C7BF-3DF9-1006-6349C94FA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9/08/2023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44687DF-C287-0B90-0384-AC46566F9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B92D22D-0268-7F05-56E0-5963F89C2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733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5FE461-F01D-222B-4C7C-57D2AA865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CFB908D-19D2-F83C-4039-D58C06ECA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9/08/2023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77D68EF-BFF2-A72E-07EE-5E72D7A47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38FE25A-BF2A-CF99-7E87-C956434B7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1424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B9DC9B7-1E4F-7D26-4BD7-745061F4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9/08/2023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F5816B9-11D6-2A5A-0FD1-DB0FC94DB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3A788D0-F4D3-2B6C-9239-17F58235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2749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F842174-351A-5C35-E775-1CDC59E1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D2E68F-9A0D-D89E-ED06-73EDB9E63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A95696-420C-C45E-6F3E-ED258E8D8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A6FAC-9192-436B-870E-80DDE60983C7}" type="datetimeFigureOut">
              <a:rPr lang="es-CO" smtClean="0"/>
              <a:t>9/08/2023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EF4216-2A8E-0656-28FD-6CAD51853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FEC2FF-6B1B-D345-F657-95FAADED47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606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1" r:id="rId4"/>
    <p:sldLayoutId id="2147483650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DEE457F-21B3-AF5B-D0CF-23EA5287AC34}"/>
              </a:ext>
            </a:extLst>
          </p:cNvPr>
          <p:cNvSpPr/>
          <p:nvPr/>
        </p:nvSpPr>
        <p:spPr>
          <a:xfrm>
            <a:off x="9007267" y="2068082"/>
            <a:ext cx="2264636" cy="2324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E120AF7D-5715-7D7B-E31C-BA442DED6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585" y="2930331"/>
            <a:ext cx="1690184" cy="997338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29047BC-AC32-427A-B6FC-5CD505427CA1}"/>
              </a:ext>
            </a:extLst>
          </p:cNvPr>
          <p:cNvCxnSpPr>
            <a:cxnSpLocks/>
          </p:cNvCxnSpPr>
          <p:nvPr/>
        </p:nvCxnSpPr>
        <p:spPr>
          <a:xfrm>
            <a:off x="10070102" y="2967587"/>
            <a:ext cx="0" cy="95776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agen 11" descr="Logotipo&#10;&#10;Descripción generada automáticamente">
            <a:extLst>
              <a:ext uri="{FF2B5EF4-FFF2-40B4-BE49-F238E27FC236}">
                <a16:creationId xmlns:a16="http://schemas.microsoft.com/office/drawing/2014/main" id="{6FFA9F73-82F8-9E64-B566-F61283CCA9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" t="16678" r="6638" b="10942"/>
          <a:stretch/>
        </p:blipFill>
        <p:spPr>
          <a:xfrm>
            <a:off x="8477253" y="2837579"/>
            <a:ext cx="1504947" cy="123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096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718C7FB-6094-E749-8457-6E9352BAB8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4" b="5844"/>
          <a:stretch/>
        </p:blipFill>
        <p:spPr>
          <a:xfrm>
            <a:off x="-98493" y="-36576"/>
            <a:ext cx="12345246" cy="700430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90B4C4A-E896-AE41-9AAB-14B0B857B3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lum bright="-20000"/>
          </a:blip>
          <a:srcRect l="50000"/>
          <a:stretch/>
        </p:blipFill>
        <p:spPr>
          <a:xfrm>
            <a:off x="-98493" y="109728"/>
            <a:ext cx="20583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14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718C7FB-6094-E749-8457-6E9352BAB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88" y="0"/>
            <a:ext cx="12185623" cy="6858000"/>
          </a:xfrm>
          <a:prstGeom prst="rect">
            <a:avLst/>
          </a:prstGeom>
        </p:spPr>
      </p:pic>
      <p:sp>
        <p:nvSpPr>
          <p:cNvPr id="63" name="Rectangle 1">
            <a:extLst>
              <a:ext uri="{FF2B5EF4-FFF2-40B4-BE49-F238E27FC236}">
                <a16:creationId xmlns:a16="http://schemas.microsoft.com/office/drawing/2014/main" id="{1CFB37A5-0609-1749-B777-0F3AC7052150}"/>
              </a:ext>
            </a:extLst>
          </p:cNvPr>
          <p:cNvSpPr/>
          <p:nvPr/>
        </p:nvSpPr>
        <p:spPr>
          <a:xfrm>
            <a:off x="-3189" y="0"/>
            <a:ext cx="12192000" cy="6858000"/>
          </a:xfrm>
          <a:prstGeom prst="rect">
            <a:avLst/>
          </a:prstGeom>
          <a:solidFill>
            <a:srgbClr val="002E99">
              <a:alpha val="83922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F5F84174-1B1D-D242-8014-112C10B84C1B}"/>
              </a:ext>
            </a:extLst>
          </p:cNvPr>
          <p:cNvSpPr txBox="1"/>
          <p:nvPr/>
        </p:nvSpPr>
        <p:spPr>
          <a:xfrm>
            <a:off x="4148228" y="4080041"/>
            <a:ext cx="41121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ES" sz="2400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25 octubre 2023 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90B4C4A-E896-AE41-9AAB-14B0B857B3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l="50000"/>
          <a:stretch/>
        </p:blipFill>
        <p:spPr>
          <a:xfrm>
            <a:off x="0" y="0"/>
            <a:ext cx="2058323" cy="6858000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320E9489-F944-AE44-9EF0-C8124EC6FF1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0750989" y="1859688"/>
            <a:ext cx="1982123" cy="330205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D546CC3-22FF-D074-E50D-3E5A1C1D1751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90" y="427482"/>
            <a:ext cx="1314748" cy="877885"/>
          </a:xfrm>
          <a:prstGeom prst="rect">
            <a:avLst/>
          </a:prstGeom>
          <a:noFill/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BFB34F0-F439-F19F-787C-85DD2FF67A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262" y="249439"/>
            <a:ext cx="1233972" cy="123397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4B1B2AE-D2B4-9440-E6A4-B00A1573D8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561" y="4541706"/>
            <a:ext cx="2275462" cy="1397996"/>
          </a:xfrm>
          <a:prstGeom prst="rect">
            <a:avLst/>
          </a:prstGeom>
        </p:spPr>
      </p:pic>
      <p:sp>
        <p:nvSpPr>
          <p:cNvPr id="11" name="Título 3">
            <a:extLst>
              <a:ext uri="{FF2B5EF4-FFF2-40B4-BE49-F238E27FC236}">
                <a16:creationId xmlns:a16="http://schemas.microsoft.com/office/drawing/2014/main" id="{736A966E-CABE-03C6-8182-CA1D50C3ADAE}"/>
              </a:ext>
            </a:extLst>
          </p:cNvPr>
          <p:cNvSpPr txBox="1">
            <a:spLocks/>
          </p:cNvSpPr>
          <p:nvPr/>
        </p:nvSpPr>
        <p:spPr>
          <a:xfrm>
            <a:off x="2873556" y="2976215"/>
            <a:ext cx="6906805" cy="8729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s-CO" sz="3200" b="1" dirty="0">
                <a:solidFill>
                  <a:schemeClr val="bg1"/>
                </a:solidFill>
                <a:latin typeface="Helvetica" pitchFamily="2" charset="0"/>
              </a:rPr>
              <a:t>Espacio para titulo o nombres</a:t>
            </a:r>
          </a:p>
        </p:txBody>
      </p:sp>
    </p:spTree>
    <p:extLst>
      <p:ext uri="{BB962C8B-B14F-4D97-AF65-F5344CB8AC3E}">
        <p14:creationId xmlns:p14="http://schemas.microsoft.com/office/powerpoint/2010/main" val="2317966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Aerial view of parked airplane">
            <a:extLst>
              <a:ext uri="{FF2B5EF4-FFF2-40B4-BE49-F238E27FC236}">
                <a16:creationId xmlns:a16="http://schemas.microsoft.com/office/drawing/2014/main" id="{1228F1B2-49F6-7146-91A7-D7D975050C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3" t="302" r="12362" b="242"/>
          <a:stretch/>
        </p:blipFill>
        <p:spPr>
          <a:xfrm>
            <a:off x="1555673" y="1861331"/>
            <a:ext cx="4495800" cy="3871938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D1F3576-9C97-9949-BE9C-51ADB56D6B69}"/>
              </a:ext>
            </a:extLst>
          </p:cNvPr>
          <p:cNvSpPr txBox="1"/>
          <p:nvPr/>
        </p:nvSpPr>
        <p:spPr>
          <a:xfrm>
            <a:off x="6525823" y="2117656"/>
            <a:ext cx="41121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3600" b="1" kern="0" dirty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Mantenimientos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346FA6C-E421-3644-89F5-D9F7007CE99F}"/>
              </a:ext>
            </a:extLst>
          </p:cNvPr>
          <p:cNvSpPr txBox="1"/>
          <p:nvPr/>
        </p:nvSpPr>
        <p:spPr>
          <a:xfrm>
            <a:off x="6551221" y="2763987"/>
            <a:ext cx="4086729" cy="2790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1400" kern="0" dirty="0">
                <a:solidFill>
                  <a:schemeClr val="bg2">
                    <a:lumMod val="50000"/>
                  </a:schemeClr>
                </a:solidFill>
                <a:latin typeface="Helvetica" pitchFamily="2" charset="0"/>
                <a:cs typeface="Calibri" panose="020F0502020204030204" pitchFamily="34" charset="0"/>
              </a:rPr>
              <a:t>Realizar mantenimiento preventivo y correctivo actualización de los sistemas de respaldo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1400" b="1" kern="0" dirty="0">
                <a:solidFill>
                  <a:schemeClr val="bg2">
                    <a:lumMod val="50000"/>
                  </a:schemeClr>
                </a:solidFill>
                <a:latin typeface="Helvetica" pitchFamily="2" charset="0"/>
                <a:cs typeface="Calibri" panose="020F0502020204030204" pitchFamily="34" charset="0"/>
              </a:rPr>
              <a:t>$ 10.000.000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CO" sz="1400" kern="0" dirty="0">
              <a:solidFill>
                <a:schemeClr val="bg2">
                  <a:lumMod val="50000"/>
                </a:schemeClr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lvl="0" algn="l">
              <a:lnSpc>
                <a:spcPct val="107000"/>
              </a:lnSpc>
            </a:pPr>
            <a:r>
              <a:rPr lang="es-ES" sz="1400" kern="0" dirty="0">
                <a:solidFill>
                  <a:schemeClr val="bg2">
                    <a:lumMod val="50000"/>
                  </a:schemeClr>
                </a:solidFill>
                <a:latin typeface="Helvetica" pitchFamily="2" charset="0"/>
                <a:cs typeface="Calibri" panose="020F0502020204030204" pitchFamily="34" charset="0"/>
              </a:rPr>
              <a:t>Realizar la adquisición de herramientas y equipos para el mantenimiento preventivo de los sistemas CNS/MET de la Regional</a:t>
            </a:r>
          </a:p>
          <a:p>
            <a:pPr lvl="0" algn="l">
              <a:lnSpc>
                <a:spcPct val="107000"/>
              </a:lnSpc>
            </a:pPr>
            <a:r>
              <a:rPr lang="es-CO" sz="1400" b="1" kern="0" dirty="0">
                <a:solidFill>
                  <a:schemeClr val="bg2">
                    <a:lumMod val="50000"/>
                  </a:schemeClr>
                </a:solidFill>
                <a:latin typeface="Helvetica" pitchFamily="2" charset="0"/>
                <a:cs typeface="Calibri" panose="020F0502020204030204" pitchFamily="34" charset="0"/>
              </a:rPr>
              <a:t>$ 160.000.000</a:t>
            </a:r>
          </a:p>
          <a:p>
            <a:pPr lvl="0" algn="l">
              <a:lnSpc>
                <a:spcPct val="107000"/>
              </a:lnSpc>
            </a:pPr>
            <a:endParaRPr lang="es-CO" sz="1400" kern="0" dirty="0">
              <a:solidFill>
                <a:schemeClr val="bg2">
                  <a:lumMod val="50000"/>
                </a:schemeClr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lvl="0" algn="l">
              <a:lnSpc>
                <a:spcPct val="107000"/>
              </a:lnSpc>
            </a:pPr>
            <a:r>
              <a:rPr lang="es-ES" sz="1400" kern="0" dirty="0">
                <a:solidFill>
                  <a:schemeClr val="bg2">
                    <a:lumMod val="50000"/>
                  </a:schemeClr>
                </a:solidFill>
                <a:latin typeface="Helvetica" pitchFamily="2" charset="0"/>
                <a:cs typeface="Calibri" panose="020F0502020204030204" pitchFamily="34" charset="0"/>
              </a:rPr>
              <a:t>Adquirir materiales consumibles para atender las necesidades rutinarias de los sistemas energía de la Regional </a:t>
            </a:r>
            <a:r>
              <a:rPr lang="es-ES" sz="1400" b="1" kern="0" dirty="0">
                <a:solidFill>
                  <a:schemeClr val="bg2">
                    <a:lumMod val="50000"/>
                  </a:schemeClr>
                </a:solidFill>
                <a:latin typeface="Helvetica" pitchFamily="2" charset="0"/>
                <a:cs typeface="Calibri" panose="020F0502020204030204" pitchFamily="34" charset="0"/>
              </a:rPr>
              <a:t>$ 200.000.000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13E6119-16D4-FF14-6B07-A8E4763FFC75}"/>
              </a:ext>
            </a:extLst>
          </p:cNvPr>
          <p:cNvSpPr/>
          <p:nvPr/>
        </p:nvSpPr>
        <p:spPr>
          <a:xfrm>
            <a:off x="10143858" y="341832"/>
            <a:ext cx="1888621" cy="401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8729AB8A-23DA-62B7-6962-3A6672D13B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227" y="341832"/>
            <a:ext cx="891146" cy="525844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18AF78D2-1367-83B9-C638-BC2B9015B1B2}"/>
              </a:ext>
            </a:extLst>
          </p:cNvPr>
          <p:cNvCxnSpPr>
            <a:cxnSpLocks/>
          </p:cNvCxnSpPr>
          <p:nvPr/>
        </p:nvCxnSpPr>
        <p:spPr>
          <a:xfrm>
            <a:off x="10814603" y="387913"/>
            <a:ext cx="0" cy="4797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FA26FCA5-7ED8-86C2-4E32-0299B7208A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" t="16678" r="6638" b="10942"/>
          <a:stretch/>
        </p:blipFill>
        <p:spPr>
          <a:xfrm>
            <a:off x="9892500" y="301254"/>
            <a:ext cx="793480" cy="65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279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4C10876D-7D85-124F-A68A-E9FA626CA3E7}"/>
              </a:ext>
            </a:extLst>
          </p:cNvPr>
          <p:cNvSpPr txBox="1"/>
          <p:nvPr/>
        </p:nvSpPr>
        <p:spPr>
          <a:xfrm>
            <a:off x="1596076" y="2483871"/>
            <a:ext cx="4394200" cy="25596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1400" kern="0" dirty="0">
                <a:solidFill>
                  <a:schemeClr val="bg2">
                    <a:lumMod val="50000"/>
                  </a:schemeClr>
                </a:solidFill>
                <a:latin typeface="Helvetica" pitchFamily="2" charset="0"/>
                <a:cs typeface="Calibri" panose="020F0502020204030204" pitchFamily="34" charset="0"/>
              </a:rPr>
              <a:t>Realizar mantenimiento preventivo y correctivo actualización de los sistemas de respaldo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1400" b="1" kern="0" dirty="0">
                <a:solidFill>
                  <a:schemeClr val="bg2">
                    <a:lumMod val="50000"/>
                  </a:schemeClr>
                </a:solidFill>
                <a:latin typeface="Helvetica" pitchFamily="2" charset="0"/>
                <a:cs typeface="Calibri" panose="020F0502020204030204" pitchFamily="34" charset="0"/>
              </a:rPr>
              <a:t>$ 10.000.000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CO" sz="1400" kern="0" dirty="0">
              <a:solidFill>
                <a:schemeClr val="bg2">
                  <a:lumMod val="50000"/>
                </a:schemeClr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lvl="0" algn="l">
              <a:lnSpc>
                <a:spcPct val="107000"/>
              </a:lnSpc>
            </a:pPr>
            <a:r>
              <a:rPr lang="es-ES" sz="1400" kern="0" dirty="0">
                <a:solidFill>
                  <a:schemeClr val="bg2">
                    <a:lumMod val="50000"/>
                  </a:schemeClr>
                </a:solidFill>
                <a:latin typeface="Helvetica" pitchFamily="2" charset="0"/>
                <a:cs typeface="Calibri" panose="020F0502020204030204" pitchFamily="34" charset="0"/>
              </a:rPr>
              <a:t>Realizar la adquisición de herramientas y equipos para el mantenimiento preventivo de los sistemas CNS/MET de la Regional </a:t>
            </a:r>
            <a:r>
              <a:rPr lang="es-CO" sz="1400" b="1" kern="0" dirty="0">
                <a:solidFill>
                  <a:schemeClr val="bg2">
                    <a:lumMod val="50000"/>
                  </a:schemeClr>
                </a:solidFill>
                <a:latin typeface="Helvetica" pitchFamily="2" charset="0"/>
                <a:cs typeface="Calibri" panose="020F0502020204030204" pitchFamily="34" charset="0"/>
              </a:rPr>
              <a:t>$ 160.000.000</a:t>
            </a:r>
          </a:p>
          <a:p>
            <a:pPr lvl="0" algn="l">
              <a:lnSpc>
                <a:spcPct val="107000"/>
              </a:lnSpc>
            </a:pPr>
            <a:endParaRPr lang="es-CO" sz="1400" kern="0" dirty="0">
              <a:solidFill>
                <a:schemeClr val="bg2">
                  <a:lumMod val="50000"/>
                </a:schemeClr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lvl="0" algn="l">
              <a:lnSpc>
                <a:spcPct val="107000"/>
              </a:lnSpc>
            </a:pPr>
            <a:r>
              <a:rPr lang="es-ES" sz="1400" kern="0" dirty="0">
                <a:solidFill>
                  <a:schemeClr val="bg2">
                    <a:lumMod val="50000"/>
                  </a:schemeClr>
                </a:solidFill>
                <a:latin typeface="Helvetica" pitchFamily="2" charset="0"/>
                <a:cs typeface="Calibri" panose="020F0502020204030204" pitchFamily="34" charset="0"/>
              </a:rPr>
              <a:t>Adquirir materiales consumibles para atender las necesidades rutinarias de los sistemas energía de la Regional </a:t>
            </a:r>
            <a:r>
              <a:rPr lang="es-ES" sz="1400" b="1" kern="0" dirty="0">
                <a:solidFill>
                  <a:schemeClr val="bg2">
                    <a:lumMod val="50000"/>
                  </a:schemeClr>
                </a:solidFill>
                <a:latin typeface="Helvetica" pitchFamily="2" charset="0"/>
                <a:cs typeface="Calibri" panose="020F0502020204030204" pitchFamily="34" charset="0"/>
              </a:rPr>
              <a:t>$ 200.000.000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EED1CA8-1B41-264C-A05F-DCF079BAD9A7}"/>
              </a:ext>
            </a:extLst>
          </p:cNvPr>
          <p:cNvSpPr txBox="1"/>
          <p:nvPr/>
        </p:nvSpPr>
        <p:spPr>
          <a:xfrm>
            <a:off x="1570676" y="1927797"/>
            <a:ext cx="4394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2000" b="1" kern="0" dirty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Mantenimientos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ED5CB95-66DF-614E-8258-40A28D8907ED}"/>
              </a:ext>
            </a:extLst>
          </p:cNvPr>
          <p:cNvSpPr txBox="1"/>
          <p:nvPr/>
        </p:nvSpPr>
        <p:spPr>
          <a:xfrm>
            <a:off x="6201726" y="2483871"/>
            <a:ext cx="4394200" cy="25596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1400" kern="0" dirty="0">
                <a:solidFill>
                  <a:schemeClr val="bg2">
                    <a:lumMod val="50000"/>
                  </a:schemeClr>
                </a:solidFill>
                <a:latin typeface="Helvetica" pitchFamily="2" charset="0"/>
                <a:cs typeface="Calibri" panose="020F0502020204030204" pitchFamily="34" charset="0"/>
              </a:rPr>
              <a:t>Realizar mantenimiento preventivo y correctivo actualización de los sistemas de respaldo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1400" b="1" kern="0" dirty="0">
                <a:solidFill>
                  <a:schemeClr val="bg2">
                    <a:lumMod val="50000"/>
                  </a:schemeClr>
                </a:solidFill>
                <a:latin typeface="Helvetica" pitchFamily="2" charset="0"/>
                <a:cs typeface="Calibri" panose="020F0502020204030204" pitchFamily="34" charset="0"/>
              </a:rPr>
              <a:t>$ 10.000.000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CO" sz="1400" kern="0" dirty="0">
              <a:solidFill>
                <a:schemeClr val="bg2">
                  <a:lumMod val="50000"/>
                </a:schemeClr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lvl="0" algn="l">
              <a:lnSpc>
                <a:spcPct val="107000"/>
              </a:lnSpc>
            </a:pPr>
            <a:r>
              <a:rPr lang="es-ES" sz="1400" kern="0" dirty="0">
                <a:solidFill>
                  <a:schemeClr val="bg2">
                    <a:lumMod val="50000"/>
                  </a:schemeClr>
                </a:solidFill>
                <a:latin typeface="Helvetica" pitchFamily="2" charset="0"/>
                <a:cs typeface="Calibri" panose="020F0502020204030204" pitchFamily="34" charset="0"/>
              </a:rPr>
              <a:t>Realizar la adquisición de herramientas y equipos para el mantenimiento preventivo de los sistemas CNS/MET de la Regional </a:t>
            </a:r>
            <a:r>
              <a:rPr lang="es-CO" sz="1400" b="1" kern="0" dirty="0">
                <a:solidFill>
                  <a:schemeClr val="bg2">
                    <a:lumMod val="50000"/>
                  </a:schemeClr>
                </a:solidFill>
                <a:latin typeface="Helvetica" pitchFamily="2" charset="0"/>
                <a:cs typeface="Calibri" panose="020F0502020204030204" pitchFamily="34" charset="0"/>
              </a:rPr>
              <a:t>$ 160.000.000</a:t>
            </a:r>
          </a:p>
          <a:p>
            <a:pPr lvl="0" algn="l">
              <a:lnSpc>
                <a:spcPct val="107000"/>
              </a:lnSpc>
            </a:pPr>
            <a:endParaRPr lang="es-CO" sz="1400" kern="0" dirty="0">
              <a:solidFill>
                <a:schemeClr val="bg2">
                  <a:lumMod val="50000"/>
                </a:schemeClr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lvl="0" algn="l">
              <a:lnSpc>
                <a:spcPct val="107000"/>
              </a:lnSpc>
            </a:pPr>
            <a:r>
              <a:rPr lang="es-ES" sz="1400" kern="0" dirty="0">
                <a:solidFill>
                  <a:schemeClr val="bg2">
                    <a:lumMod val="50000"/>
                  </a:schemeClr>
                </a:solidFill>
                <a:latin typeface="Helvetica" pitchFamily="2" charset="0"/>
                <a:cs typeface="Calibri" panose="020F0502020204030204" pitchFamily="34" charset="0"/>
              </a:rPr>
              <a:t>Adquirir materiales consumibles para atender las necesidades rutinarias de los sistemas energía de la Regional </a:t>
            </a:r>
            <a:r>
              <a:rPr lang="es-ES" sz="1400" b="1" kern="0" dirty="0">
                <a:solidFill>
                  <a:schemeClr val="bg2">
                    <a:lumMod val="50000"/>
                  </a:schemeClr>
                </a:solidFill>
                <a:latin typeface="Helvetica" pitchFamily="2" charset="0"/>
                <a:cs typeface="Calibri" panose="020F0502020204030204" pitchFamily="34" charset="0"/>
              </a:rPr>
              <a:t>$ 200.000.000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E47EFEA-83FB-B990-6ACA-2CF5158E6034}"/>
              </a:ext>
            </a:extLst>
          </p:cNvPr>
          <p:cNvSpPr/>
          <p:nvPr/>
        </p:nvSpPr>
        <p:spPr>
          <a:xfrm>
            <a:off x="10143858" y="341832"/>
            <a:ext cx="1888621" cy="401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479B39F0-9019-D564-E7E6-7BE743B5E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227" y="341832"/>
            <a:ext cx="891146" cy="525844"/>
          </a:xfrm>
          <a:prstGeom prst="rect">
            <a:avLst/>
          </a:prstGeom>
        </p:spPr>
      </p:pic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23230C3D-0663-DC1F-3E57-88BD90BAC670}"/>
              </a:ext>
            </a:extLst>
          </p:cNvPr>
          <p:cNvCxnSpPr>
            <a:cxnSpLocks/>
          </p:cNvCxnSpPr>
          <p:nvPr/>
        </p:nvCxnSpPr>
        <p:spPr>
          <a:xfrm>
            <a:off x="10814603" y="387913"/>
            <a:ext cx="0" cy="4797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186AD459-6E2B-7908-2CDD-4FE6B2A37E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" t="16678" r="6638" b="10942"/>
          <a:stretch/>
        </p:blipFill>
        <p:spPr>
          <a:xfrm>
            <a:off x="9892500" y="301254"/>
            <a:ext cx="793480" cy="65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661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4C10876D-7D85-124F-A68A-E9FA626CA3E7}"/>
              </a:ext>
            </a:extLst>
          </p:cNvPr>
          <p:cNvSpPr txBox="1"/>
          <p:nvPr/>
        </p:nvSpPr>
        <p:spPr>
          <a:xfrm>
            <a:off x="1316676" y="2563589"/>
            <a:ext cx="2747324" cy="2314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1400" kern="0" dirty="0">
                <a:solidFill>
                  <a:schemeClr val="bg2">
                    <a:lumMod val="50000"/>
                  </a:schemeClr>
                </a:solidFill>
                <a:latin typeface="Helvetica" pitchFamily="2" charset="0"/>
                <a:cs typeface="Calibri" panose="020F0502020204030204" pitchFamily="34" charset="0"/>
              </a:rPr>
              <a:t>Realizar mantenimiento preventivo y correctivo actualización de los sistemas de respaldo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CO" sz="1400" kern="0" dirty="0">
              <a:solidFill>
                <a:schemeClr val="bg2">
                  <a:lumMod val="50000"/>
                </a:schemeClr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lvl="0" algn="l">
              <a:lnSpc>
                <a:spcPct val="107000"/>
              </a:lnSpc>
            </a:pPr>
            <a:r>
              <a:rPr lang="es-ES" sz="1400" kern="0" dirty="0">
                <a:solidFill>
                  <a:schemeClr val="bg2">
                    <a:lumMod val="50000"/>
                  </a:schemeClr>
                </a:solidFill>
                <a:latin typeface="Helvetica" pitchFamily="2" charset="0"/>
                <a:cs typeface="Calibri" panose="020F0502020204030204" pitchFamily="34" charset="0"/>
              </a:rPr>
              <a:t>Realizar la adquisición de herramientas y equipos para el mantenimiento preventivo de los sistemas CNS/MET de la Regional</a:t>
            </a:r>
            <a:endParaRPr lang="es-CO" sz="1400" kern="0" dirty="0">
              <a:solidFill>
                <a:schemeClr val="bg2">
                  <a:lumMod val="50000"/>
                </a:schemeClr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EED1CA8-1B41-264C-A05F-DCF079BAD9A7}"/>
              </a:ext>
            </a:extLst>
          </p:cNvPr>
          <p:cNvSpPr txBox="1"/>
          <p:nvPr/>
        </p:nvSpPr>
        <p:spPr>
          <a:xfrm>
            <a:off x="1316676" y="1778260"/>
            <a:ext cx="4394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2000" b="1" kern="0" dirty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Mantenimientos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037A481-4E3D-1A41-9628-736605DB8AE3}"/>
              </a:ext>
            </a:extLst>
          </p:cNvPr>
          <p:cNvSpPr txBox="1"/>
          <p:nvPr/>
        </p:nvSpPr>
        <p:spPr>
          <a:xfrm>
            <a:off x="4722338" y="2563589"/>
            <a:ext cx="2747324" cy="2314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1400" kern="0" dirty="0">
                <a:solidFill>
                  <a:schemeClr val="bg2">
                    <a:lumMod val="50000"/>
                  </a:schemeClr>
                </a:solidFill>
                <a:latin typeface="Helvetica" pitchFamily="2" charset="0"/>
                <a:cs typeface="Calibri" panose="020F0502020204030204" pitchFamily="34" charset="0"/>
              </a:rPr>
              <a:t>Realizar mantenimiento preventivo y correctivo actualización de los sistemas de respaldo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CO" sz="1400" kern="0" dirty="0">
              <a:solidFill>
                <a:schemeClr val="bg2">
                  <a:lumMod val="50000"/>
                </a:schemeClr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lvl="0" algn="l">
              <a:lnSpc>
                <a:spcPct val="107000"/>
              </a:lnSpc>
            </a:pPr>
            <a:r>
              <a:rPr lang="es-ES" sz="1400" kern="0" dirty="0">
                <a:solidFill>
                  <a:schemeClr val="bg2">
                    <a:lumMod val="50000"/>
                  </a:schemeClr>
                </a:solidFill>
                <a:latin typeface="Helvetica" pitchFamily="2" charset="0"/>
                <a:cs typeface="Calibri" panose="020F0502020204030204" pitchFamily="34" charset="0"/>
              </a:rPr>
              <a:t>Realizar la adquisición de herramientas y equipos para el mantenimiento preventivo de los sistemas CNS/MET de la Regional</a:t>
            </a:r>
            <a:endParaRPr lang="es-CO" sz="1400" kern="0" dirty="0">
              <a:solidFill>
                <a:schemeClr val="bg2">
                  <a:lumMod val="50000"/>
                </a:schemeClr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C6977B6-D050-5141-9E48-23AD672A7F49}"/>
              </a:ext>
            </a:extLst>
          </p:cNvPr>
          <p:cNvSpPr txBox="1"/>
          <p:nvPr/>
        </p:nvSpPr>
        <p:spPr>
          <a:xfrm>
            <a:off x="8131935" y="2563589"/>
            <a:ext cx="2747324" cy="2314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1400" kern="0" dirty="0">
                <a:solidFill>
                  <a:schemeClr val="bg2">
                    <a:lumMod val="50000"/>
                  </a:schemeClr>
                </a:solidFill>
                <a:latin typeface="Helvetica" pitchFamily="2" charset="0"/>
                <a:cs typeface="Calibri" panose="020F0502020204030204" pitchFamily="34" charset="0"/>
              </a:rPr>
              <a:t>Realizar mantenimiento preventivo y correctivo actualización de los sistemas de respaldo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CO" sz="1400" kern="0" dirty="0">
              <a:solidFill>
                <a:schemeClr val="bg2">
                  <a:lumMod val="50000"/>
                </a:schemeClr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lvl="0" algn="l">
              <a:lnSpc>
                <a:spcPct val="107000"/>
              </a:lnSpc>
            </a:pPr>
            <a:r>
              <a:rPr lang="es-ES" sz="1400" kern="0" dirty="0">
                <a:solidFill>
                  <a:schemeClr val="bg2">
                    <a:lumMod val="50000"/>
                  </a:schemeClr>
                </a:solidFill>
                <a:latin typeface="Helvetica" pitchFamily="2" charset="0"/>
                <a:cs typeface="Calibri" panose="020F0502020204030204" pitchFamily="34" charset="0"/>
              </a:rPr>
              <a:t>Realizar la adquisición de herramientas y equipos para el mantenimiento preventivo de los sistemas CNS/MET de la Regional</a:t>
            </a:r>
            <a:endParaRPr lang="es-CO" sz="1400" kern="0" dirty="0">
              <a:solidFill>
                <a:schemeClr val="bg2">
                  <a:lumMod val="50000"/>
                </a:schemeClr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FE6E8ABA-1585-34B7-95EC-06EFAF05AB3B}"/>
              </a:ext>
            </a:extLst>
          </p:cNvPr>
          <p:cNvSpPr/>
          <p:nvPr/>
        </p:nvSpPr>
        <p:spPr>
          <a:xfrm>
            <a:off x="10143858" y="341832"/>
            <a:ext cx="1888621" cy="401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6B562E12-2A19-F416-ED5F-DC1D4A9B1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227" y="341832"/>
            <a:ext cx="891146" cy="525844"/>
          </a:xfrm>
          <a:prstGeom prst="rect">
            <a:avLst/>
          </a:prstGeom>
        </p:spPr>
      </p:pic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CF4E0700-5E97-F2A6-6BD1-DFD681585A56}"/>
              </a:ext>
            </a:extLst>
          </p:cNvPr>
          <p:cNvCxnSpPr>
            <a:cxnSpLocks/>
          </p:cNvCxnSpPr>
          <p:nvPr/>
        </p:nvCxnSpPr>
        <p:spPr>
          <a:xfrm>
            <a:off x="10814603" y="387913"/>
            <a:ext cx="0" cy="4797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DB7472A2-AD70-1E2C-B6B4-5A1607EC8D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" t="16678" r="6638" b="10942"/>
          <a:stretch/>
        </p:blipFill>
        <p:spPr>
          <a:xfrm>
            <a:off x="9892500" y="301254"/>
            <a:ext cx="793480" cy="65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11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4C10876D-7D85-124F-A68A-E9FA626CA3E7}"/>
              </a:ext>
            </a:extLst>
          </p:cNvPr>
          <p:cNvSpPr txBox="1"/>
          <p:nvPr/>
        </p:nvSpPr>
        <p:spPr>
          <a:xfrm>
            <a:off x="2450017" y="4108686"/>
            <a:ext cx="18128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ES" sz="1400" kern="0" dirty="0">
                <a:solidFill>
                  <a:schemeClr val="bg2">
                    <a:lumMod val="50000"/>
                  </a:schemeClr>
                </a:solidFill>
                <a:latin typeface="Helvetica" pitchFamily="2" charset="0"/>
                <a:cs typeface="Calibri" panose="020F0502020204030204" pitchFamily="34" charset="0"/>
              </a:rPr>
              <a:t>Para saldar deuda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EED1CA8-1B41-264C-A05F-DCF079BAD9A7}"/>
              </a:ext>
            </a:extLst>
          </p:cNvPr>
          <p:cNvSpPr txBox="1"/>
          <p:nvPr/>
        </p:nvSpPr>
        <p:spPr>
          <a:xfrm>
            <a:off x="2559487" y="2596839"/>
            <a:ext cx="15939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ES" sz="1600" b="1" kern="0" dirty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Justicia social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0CBF0FD-0692-9942-9AA1-996FDB116BA3}"/>
              </a:ext>
            </a:extLst>
          </p:cNvPr>
          <p:cNvSpPr txBox="1"/>
          <p:nvPr/>
        </p:nvSpPr>
        <p:spPr>
          <a:xfrm>
            <a:off x="4984124" y="4108686"/>
            <a:ext cx="22666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ES" sz="1400" kern="0" dirty="0">
                <a:solidFill>
                  <a:schemeClr val="bg2">
                    <a:lumMod val="50000"/>
                  </a:schemeClr>
                </a:solidFill>
                <a:latin typeface="Helvetica" pitchFamily="2" charset="0"/>
                <a:cs typeface="Calibri" panose="020F0502020204030204" pitchFamily="34" charset="0"/>
              </a:rPr>
              <a:t>Que le entregue a las familias lo necesario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329EEA1-1595-6343-981A-F5650680C6C7}"/>
              </a:ext>
            </a:extLst>
          </p:cNvPr>
          <p:cNvSpPr txBox="1"/>
          <p:nvPr/>
        </p:nvSpPr>
        <p:spPr>
          <a:xfrm>
            <a:off x="7655606" y="4108686"/>
            <a:ext cx="22666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ES" sz="1400" kern="0" dirty="0">
                <a:solidFill>
                  <a:schemeClr val="bg2">
                    <a:lumMod val="50000"/>
                  </a:schemeClr>
                </a:solidFill>
                <a:latin typeface="Helvetica" pitchFamily="2" charset="0"/>
                <a:cs typeface="Calibri" panose="020F0502020204030204" pitchFamily="34" charset="0"/>
              </a:rPr>
              <a:t>Para frenar crisis climática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D9C18BF-D6E6-714E-BB8E-C3676B1F19A6}"/>
              </a:ext>
            </a:extLst>
          </p:cNvPr>
          <p:cNvSpPr txBox="1"/>
          <p:nvPr/>
        </p:nvSpPr>
        <p:spPr>
          <a:xfrm>
            <a:off x="5009251" y="2596839"/>
            <a:ext cx="21734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ES" sz="1600" b="1" kern="0" dirty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Justicia Económica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E59B0FA-034D-DD46-A909-DDA5C994BE35}"/>
              </a:ext>
            </a:extLst>
          </p:cNvPr>
          <p:cNvSpPr txBox="1"/>
          <p:nvPr/>
        </p:nvSpPr>
        <p:spPr>
          <a:xfrm>
            <a:off x="7702197" y="2594365"/>
            <a:ext cx="21734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ES" sz="1600" b="1" kern="0" dirty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Justicia Ambiental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3AB6C6E6-38C3-0C4D-8B43-3F0B0D766702}"/>
              </a:ext>
            </a:extLst>
          </p:cNvPr>
          <p:cNvCxnSpPr/>
          <p:nvPr/>
        </p:nvCxnSpPr>
        <p:spPr>
          <a:xfrm>
            <a:off x="4636394" y="2395103"/>
            <a:ext cx="0" cy="22368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0EFA9AA5-4506-134D-A975-F7D9FFE615B3}"/>
              </a:ext>
            </a:extLst>
          </p:cNvPr>
          <p:cNvCxnSpPr/>
          <p:nvPr/>
        </p:nvCxnSpPr>
        <p:spPr>
          <a:xfrm>
            <a:off x="7508383" y="2395102"/>
            <a:ext cx="0" cy="22368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Gráfico 16" descr="Handshake contorno">
            <a:extLst>
              <a:ext uri="{FF2B5EF4-FFF2-40B4-BE49-F238E27FC236}">
                <a16:creationId xmlns:a16="http://schemas.microsoft.com/office/drawing/2014/main" id="{AF8D6769-5AC2-7447-8A11-E5946A25E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10341" y="3256376"/>
            <a:ext cx="692239" cy="692239"/>
          </a:xfrm>
          <a:prstGeom prst="rect">
            <a:avLst/>
          </a:prstGeom>
        </p:spPr>
      </p:pic>
      <p:pic>
        <p:nvPicPr>
          <p:cNvPr id="19" name="Gráfico 18" descr="Coins contorno">
            <a:extLst>
              <a:ext uri="{FF2B5EF4-FFF2-40B4-BE49-F238E27FC236}">
                <a16:creationId xmlns:a16="http://schemas.microsoft.com/office/drawing/2014/main" id="{2CFD5899-B365-5547-8469-790BB8F85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49880" y="3245108"/>
            <a:ext cx="692239" cy="692239"/>
          </a:xfrm>
          <a:prstGeom prst="rect">
            <a:avLst/>
          </a:prstGeom>
        </p:spPr>
      </p:pic>
      <p:pic>
        <p:nvPicPr>
          <p:cNvPr id="21" name="Gráfico 20" descr="Open hand with plant contorno">
            <a:extLst>
              <a:ext uri="{FF2B5EF4-FFF2-40B4-BE49-F238E27FC236}">
                <a16:creationId xmlns:a16="http://schemas.microsoft.com/office/drawing/2014/main" id="{47A9692F-5463-4747-804F-4711F99DB6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42826" y="3256376"/>
            <a:ext cx="692239" cy="692239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A9C0989B-0546-C441-0B02-3660C7B6D180}"/>
              </a:ext>
            </a:extLst>
          </p:cNvPr>
          <p:cNvSpPr/>
          <p:nvPr/>
        </p:nvSpPr>
        <p:spPr>
          <a:xfrm>
            <a:off x="10143858" y="341832"/>
            <a:ext cx="1888621" cy="401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353F42BC-4716-4A49-FB3C-C0A535C065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227" y="341832"/>
            <a:ext cx="891146" cy="525844"/>
          </a:xfrm>
          <a:prstGeom prst="rect">
            <a:avLst/>
          </a:prstGeom>
        </p:spPr>
      </p:pic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7E5F4190-F885-20CB-3C76-DCE2D1F39CEB}"/>
              </a:ext>
            </a:extLst>
          </p:cNvPr>
          <p:cNvCxnSpPr>
            <a:cxnSpLocks/>
          </p:cNvCxnSpPr>
          <p:nvPr/>
        </p:nvCxnSpPr>
        <p:spPr>
          <a:xfrm>
            <a:off x="10814603" y="387913"/>
            <a:ext cx="0" cy="4797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CC845B15-66B7-5CC1-A190-4BE2E30DD49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" t="16678" r="6638" b="10942"/>
          <a:stretch/>
        </p:blipFill>
        <p:spPr>
          <a:xfrm>
            <a:off x="9892500" y="301254"/>
            <a:ext cx="793480" cy="65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172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7EED1CA8-1B41-264C-A05F-DCF079BAD9A7}"/>
              </a:ext>
            </a:extLst>
          </p:cNvPr>
          <p:cNvSpPr txBox="1"/>
          <p:nvPr/>
        </p:nvSpPr>
        <p:spPr>
          <a:xfrm>
            <a:off x="2175882" y="4084615"/>
            <a:ext cx="2173497" cy="338554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ES" sz="1600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Justicia social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D9C18BF-D6E6-714E-BB8E-C3676B1F19A6}"/>
              </a:ext>
            </a:extLst>
          </p:cNvPr>
          <p:cNvSpPr txBox="1"/>
          <p:nvPr/>
        </p:nvSpPr>
        <p:spPr>
          <a:xfrm>
            <a:off x="5009251" y="4084615"/>
            <a:ext cx="2173498" cy="338554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ES" sz="1600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Justicia Económica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E59B0FA-034D-DD46-A909-DDA5C994BE35}"/>
              </a:ext>
            </a:extLst>
          </p:cNvPr>
          <p:cNvSpPr txBox="1"/>
          <p:nvPr/>
        </p:nvSpPr>
        <p:spPr>
          <a:xfrm>
            <a:off x="7702197" y="4082141"/>
            <a:ext cx="2173498" cy="338554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ES" sz="1600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Justicia Ambiental</a:t>
            </a:r>
          </a:p>
        </p:txBody>
      </p:sp>
      <p:pic>
        <p:nvPicPr>
          <p:cNvPr id="17" name="Gráfico 16" descr="Handshake contorno">
            <a:extLst>
              <a:ext uri="{FF2B5EF4-FFF2-40B4-BE49-F238E27FC236}">
                <a16:creationId xmlns:a16="http://schemas.microsoft.com/office/drawing/2014/main" id="{AF8D6769-5AC2-7447-8A11-E5946A25E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10341" y="2388107"/>
            <a:ext cx="692239" cy="692239"/>
          </a:xfrm>
          <a:prstGeom prst="rect">
            <a:avLst/>
          </a:prstGeom>
        </p:spPr>
      </p:pic>
      <p:pic>
        <p:nvPicPr>
          <p:cNvPr id="19" name="Gráfico 18" descr="Coins contorno">
            <a:extLst>
              <a:ext uri="{FF2B5EF4-FFF2-40B4-BE49-F238E27FC236}">
                <a16:creationId xmlns:a16="http://schemas.microsoft.com/office/drawing/2014/main" id="{2CFD5899-B365-5547-8469-790BB8F85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49880" y="2376839"/>
            <a:ext cx="692239" cy="692239"/>
          </a:xfrm>
          <a:prstGeom prst="rect">
            <a:avLst/>
          </a:prstGeom>
        </p:spPr>
      </p:pic>
      <p:pic>
        <p:nvPicPr>
          <p:cNvPr id="21" name="Gráfico 20" descr="Open hand with plant contorno">
            <a:extLst>
              <a:ext uri="{FF2B5EF4-FFF2-40B4-BE49-F238E27FC236}">
                <a16:creationId xmlns:a16="http://schemas.microsoft.com/office/drawing/2014/main" id="{47A9692F-5463-4747-804F-4711F99DB6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42826" y="2388107"/>
            <a:ext cx="692239" cy="692239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A3400179-57B9-5F42-8BBC-E28EF021358E}"/>
              </a:ext>
            </a:extLst>
          </p:cNvPr>
          <p:cNvSpPr txBox="1"/>
          <p:nvPr/>
        </p:nvSpPr>
        <p:spPr>
          <a:xfrm>
            <a:off x="2630593" y="3137049"/>
            <a:ext cx="14933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ES" sz="4800" b="1" kern="0" dirty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33%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3259580-F451-2846-8BEB-17CC18C3673A}"/>
              </a:ext>
            </a:extLst>
          </p:cNvPr>
          <p:cNvSpPr txBox="1"/>
          <p:nvPr/>
        </p:nvSpPr>
        <p:spPr>
          <a:xfrm>
            <a:off x="5370132" y="3137049"/>
            <a:ext cx="14933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ES" sz="4800" b="1" kern="0" dirty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33%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AAAFBD06-815F-3D43-AA59-AF2B55758855}"/>
              </a:ext>
            </a:extLst>
          </p:cNvPr>
          <p:cNvSpPr txBox="1"/>
          <p:nvPr/>
        </p:nvSpPr>
        <p:spPr>
          <a:xfrm>
            <a:off x="8063078" y="3134575"/>
            <a:ext cx="14933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ES" sz="4800" b="1" kern="0" dirty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33%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E0AA44B5-20F5-6BF4-EB07-E355DA13163B}"/>
              </a:ext>
            </a:extLst>
          </p:cNvPr>
          <p:cNvSpPr/>
          <p:nvPr/>
        </p:nvSpPr>
        <p:spPr>
          <a:xfrm>
            <a:off x="10143858" y="341832"/>
            <a:ext cx="1888621" cy="401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8FEDCF20-50FD-22B9-6CB8-618867B8FD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227" y="341832"/>
            <a:ext cx="891146" cy="525844"/>
          </a:xfrm>
          <a:prstGeom prst="rect">
            <a:avLst/>
          </a:prstGeom>
        </p:spPr>
      </p:pic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B47E09CF-E24A-A383-0B33-5C780BB71817}"/>
              </a:ext>
            </a:extLst>
          </p:cNvPr>
          <p:cNvCxnSpPr>
            <a:cxnSpLocks/>
          </p:cNvCxnSpPr>
          <p:nvPr/>
        </p:nvCxnSpPr>
        <p:spPr>
          <a:xfrm>
            <a:off x="10814603" y="387913"/>
            <a:ext cx="0" cy="4797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6E0B0FC7-C033-9CF6-37ED-6163838D556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" t="16678" r="6638" b="10942"/>
          <a:stretch/>
        </p:blipFill>
        <p:spPr>
          <a:xfrm>
            <a:off x="9892500" y="301254"/>
            <a:ext cx="793480" cy="65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167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DB4B74D-74FE-4C0A-8E96-171763440175}"/>
              </a:ext>
            </a:extLst>
          </p:cNvPr>
          <p:cNvSpPr/>
          <p:nvPr/>
        </p:nvSpPr>
        <p:spPr>
          <a:xfrm>
            <a:off x="8947446" y="2266772"/>
            <a:ext cx="2264636" cy="2324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307EDC82-40CB-7F76-0489-5E69D0343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585" y="2930331"/>
            <a:ext cx="1690184" cy="997338"/>
          </a:xfrm>
          <a:prstGeom prst="rect">
            <a:avLst/>
          </a:prstGeom>
        </p:spPr>
      </p:pic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04F94E58-3BB5-5586-816E-9355869D44D7}"/>
              </a:ext>
            </a:extLst>
          </p:cNvPr>
          <p:cNvCxnSpPr>
            <a:cxnSpLocks/>
          </p:cNvCxnSpPr>
          <p:nvPr/>
        </p:nvCxnSpPr>
        <p:spPr>
          <a:xfrm>
            <a:off x="10070102" y="2967587"/>
            <a:ext cx="0" cy="95776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36A224F6-A899-C85C-A3C5-35051DB915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" t="16678" r="6638" b="10942"/>
          <a:stretch/>
        </p:blipFill>
        <p:spPr>
          <a:xfrm>
            <a:off x="8477253" y="2837579"/>
            <a:ext cx="1504947" cy="123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0212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OBIERNO DEL CAMBIO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ctivo de imagen" ma:contentTypeID="0x0101009148F5A04DDD49CBA7127AADA5FB792B00AADE34325A8B49CDA8BB4DB53328F21400369E85AA8F9D3743A28026C6C4BE44E6" ma:contentTypeVersion="1" ma:contentTypeDescription="Cargar una imagen." ma:contentTypeScope="" ma:versionID="d52f3914a1f0126696ec3ea98af61c1e">
  <xsd:schema xmlns:xsd="http://www.w3.org/2001/XMLSchema" xmlns:xs="http://www.w3.org/2001/XMLSchema" xmlns:p="http://schemas.microsoft.com/office/2006/metadata/properties" xmlns:ns1="http://schemas.microsoft.com/sharepoint/v3" xmlns:ns2="DBF04752-B0BA-40E8-ABCB-86784F6B60FD" xmlns:ns3="http://schemas.microsoft.com/sharepoint/v3/fields" targetNamespace="http://schemas.microsoft.com/office/2006/metadata/properties" ma:root="true" ma:fieldsID="478e425fbcff663816a82a4f648c5047" ns1:_="" ns2:_="" ns3:_="">
    <xsd:import namespace="http://schemas.microsoft.com/sharepoint/v3"/>
    <xsd:import namespace="DBF04752-B0BA-40E8-ABCB-86784F6B60FD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Dirección URL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Tipo de archivo" ma:hidden="true" ma:internalName="File_x0020_Type" ma:readOnly="true">
      <xsd:simpleType>
        <xsd:restriction base="dms:Text"/>
      </xsd:simpleType>
    </xsd:element>
    <xsd:element name="HTML_x0020_File_x0020_Type" ma:index="10" nillable="true" ma:displayName="Tipo de archivo HTML" ma:hidden="true" ma:internalName="HTML_x0020_File_x0020_Type" ma:readOnly="true">
      <xsd:simpleType>
        <xsd:restriction base="dms:Text"/>
      </xsd:simpleType>
    </xsd:element>
    <xsd:element name="FSObjType" ma:index="11" nillable="true" ma:displayName="Tipo de elemento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Fecha de inicio programada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Fecha de finalización programada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F04752-B0BA-40E8-ABCB-86784F6B60FD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La miniatura ya existe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La vista previa ya existe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Ancho" ma:internalName="ImageWidth" ma:readOnly="true">
      <xsd:simpleType>
        <xsd:restriction base="dms:Unknown"/>
      </xsd:simpleType>
    </xsd:element>
    <xsd:element name="ImageHeight" ma:index="22" nillable="true" ma:displayName="Alto" ma:internalName="ImageHeight" ma:readOnly="true">
      <xsd:simpleType>
        <xsd:restriction base="dms:Unknown"/>
      </xsd:simpleType>
    </xsd:element>
    <xsd:element name="ImageCreateDate" ma:index="25" nillable="true" ma:displayName="Fecha de captura de la imag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or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 ma:index="23" ma:displayName="Comentarios"/>
        <xsd:element name="keywords" minOccurs="0" maxOccurs="1" type="xsd:string" ma:index="14" ma:displayName="Palabras clave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DBF04752-B0BA-40E8-ABCB-86784F6B60FD" xsi:nil="true"/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95E20775-1CDC-44EB-A2FC-8B475B0E2C01}"/>
</file>

<file path=customXml/itemProps2.xml><?xml version="1.0" encoding="utf-8"?>
<ds:datastoreItem xmlns:ds="http://schemas.openxmlformats.org/officeDocument/2006/customXml" ds:itemID="{85EC1BD5-9F08-4A60-8E8E-5DEBE6871D53}"/>
</file>

<file path=customXml/itemProps3.xml><?xml version="1.0" encoding="utf-8"?>
<ds:datastoreItem xmlns:ds="http://schemas.openxmlformats.org/officeDocument/2006/customXml" ds:itemID="{19217B48-657B-401A-85B1-13BAC165BA19}"/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293</Words>
  <Application>Microsoft Office PowerPoint</Application>
  <PresentationFormat>Panorámica</PresentationFormat>
  <Paragraphs>45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Helvetica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William Camilo  Baracaldo Godoy</dc:creator>
  <cp:keywords/>
  <dc:description/>
  <cp:lastModifiedBy>Ivonne Johanna Quesada Perez</cp:lastModifiedBy>
  <cp:revision>38</cp:revision>
  <dcterms:created xsi:type="dcterms:W3CDTF">2023-05-08T00:34:42Z</dcterms:created>
  <dcterms:modified xsi:type="dcterms:W3CDTF">2023-08-09T15:06:55Z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0x0101009148F5A04DDD49CBA7127AADA5FB792B00AADE34325A8B49CDA8BB4DB53328F21400369E85AA8F9D3743A28026C6C4BE44E6</vt:lpwstr>
  </property>
</Properties>
</file>