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318" r:id="rId3"/>
    <p:sldId id="319" r:id="rId4"/>
    <p:sldId id="320" r:id="rId5"/>
    <p:sldId id="329" r:id="rId6"/>
    <p:sldId id="330" r:id="rId7"/>
    <p:sldId id="321" r:id="rId8"/>
    <p:sldId id="270" r:id="rId9"/>
    <p:sldId id="257" r:id="rId10"/>
    <p:sldId id="283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294" r:id="rId21"/>
    <p:sldId id="267" r:id="rId22"/>
    <p:sldId id="340" r:id="rId23"/>
    <p:sldId id="341" r:id="rId24"/>
    <p:sldId id="344" r:id="rId25"/>
    <p:sldId id="343" r:id="rId26"/>
    <p:sldId id="342" r:id="rId27"/>
    <p:sldId id="345" r:id="rId28"/>
    <p:sldId id="346" r:id="rId29"/>
    <p:sldId id="347" r:id="rId30"/>
    <p:sldId id="348" r:id="rId31"/>
    <p:sldId id="324" r:id="rId32"/>
    <p:sldId id="349" r:id="rId33"/>
    <p:sldId id="272" r:id="rId34"/>
    <p:sldId id="350" r:id="rId35"/>
    <p:sldId id="327" r:id="rId36"/>
    <p:sldId id="328" r:id="rId3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2D9B7-221F-4422-AA2A-555F3BA806B7}" type="doc">
      <dgm:prSet loTypeId="urn:microsoft.com/office/officeart/2005/8/layout/equation1" loCatId="process" qsTypeId="urn:microsoft.com/office/officeart/2005/8/quickstyle/simple3" qsCatId="simple" csTypeId="urn:microsoft.com/office/officeart/2005/8/colors/accent1_2" csCatId="accent1" phldr="1"/>
      <dgm:spPr/>
    </dgm:pt>
    <dgm:pt modelId="{69C2B79F-0982-493B-AD71-4BCBDE936161}">
      <dgm:prSet phldrT="[Texto]"/>
      <dgm:spPr/>
      <dgm:t>
        <a:bodyPr/>
        <a:lstStyle/>
        <a:p>
          <a:r>
            <a:rPr lang="es-ES" dirty="0"/>
            <a:t>Manifestaciones </a:t>
          </a:r>
        </a:p>
        <a:p>
          <a:r>
            <a:rPr lang="es-ES" dirty="0"/>
            <a:t>Clínicas </a:t>
          </a:r>
        </a:p>
      </dgm:t>
    </dgm:pt>
    <dgm:pt modelId="{63E004E7-8685-4D13-8BBA-14617526AB18}" type="parTrans" cxnId="{B5760513-9992-4F11-8530-7477E61F2A88}">
      <dgm:prSet/>
      <dgm:spPr/>
      <dgm:t>
        <a:bodyPr/>
        <a:lstStyle/>
        <a:p>
          <a:endParaRPr lang="es-ES"/>
        </a:p>
      </dgm:t>
    </dgm:pt>
    <dgm:pt modelId="{01A752C7-0D50-40E1-8EF4-6CC05483F01C}" type="sibTrans" cxnId="{B5760513-9992-4F11-8530-7477E61F2A88}">
      <dgm:prSet/>
      <dgm:spPr/>
      <dgm:t>
        <a:bodyPr/>
        <a:lstStyle/>
        <a:p>
          <a:endParaRPr lang="es-ES"/>
        </a:p>
      </dgm:t>
    </dgm:pt>
    <dgm:pt modelId="{CE435C65-2EBA-4449-BDA7-EA781121374A}">
      <dgm:prSet phldrT="[Texto]"/>
      <dgm:spPr/>
      <dgm:t>
        <a:bodyPr/>
        <a:lstStyle/>
        <a:p>
          <a:r>
            <a:rPr lang="es-ES" dirty="0"/>
            <a:t>Exposición a cambio rápido de presiones  </a:t>
          </a:r>
        </a:p>
      </dgm:t>
    </dgm:pt>
    <dgm:pt modelId="{B8CDD57E-F7C3-4B5B-9C25-007E0F3C3B5E}" type="parTrans" cxnId="{6875E6AE-6A35-4476-AED2-771504D4D54F}">
      <dgm:prSet/>
      <dgm:spPr/>
      <dgm:t>
        <a:bodyPr/>
        <a:lstStyle/>
        <a:p>
          <a:endParaRPr lang="es-ES"/>
        </a:p>
      </dgm:t>
    </dgm:pt>
    <dgm:pt modelId="{604499D3-A490-46DE-B658-FD3CE5900B6E}" type="sibTrans" cxnId="{6875E6AE-6A35-4476-AED2-771504D4D54F}">
      <dgm:prSet/>
      <dgm:spPr/>
      <dgm:t>
        <a:bodyPr/>
        <a:lstStyle/>
        <a:p>
          <a:endParaRPr lang="es-ES"/>
        </a:p>
      </dgm:t>
    </dgm:pt>
    <dgm:pt modelId="{8DAC33E9-B5E2-4759-8658-8CA3C5FE13FD}">
      <dgm:prSet phldrT="[Texto]"/>
      <dgm:spPr/>
      <dgm:t>
        <a:bodyPr/>
        <a:lstStyle/>
        <a:p>
          <a:r>
            <a:rPr lang="es-ES" dirty="0"/>
            <a:t>Enfermedad por descompresión </a:t>
          </a:r>
        </a:p>
      </dgm:t>
    </dgm:pt>
    <dgm:pt modelId="{F53C25C2-F92F-4E6E-A673-6C393AFAC22B}" type="parTrans" cxnId="{8A3177A6-8495-47F2-A594-4B7B2E63158E}">
      <dgm:prSet/>
      <dgm:spPr/>
      <dgm:t>
        <a:bodyPr/>
        <a:lstStyle/>
        <a:p>
          <a:endParaRPr lang="es-ES"/>
        </a:p>
      </dgm:t>
    </dgm:pt>
    <dgm:pt modelId="{350D042E-5E60-4B9B-9197-838718954045}" type="sibTrans" cxnId="{8A3177A6-8495-47F2-A594-4B7B2E63158E}">
      <dgm:prSet/>
      <dgm:spPr/>
      <dgm:t>
        <a:bodyPr/>
        <a:lstStyle/>
        <a:p>
          <a:endParaRPr lang="es-ES"/>
        </a:p>
      </dgm:t>
    </dgm:pt>
    <dgm:pt modelId="{783CC622-044D-416B-8900-639360E89383}" type="pres">
      <dgm:prSet presAssocID="{B692D9B7-221F-4422-AA2A-555F3BA806B7}" presName="linearFlow" presStyleCnt="0">
        <dgm:presLayoutVars>
          <dgm:dir/>
          <dgm:resizeHandles val="exact"/>
        </dgm:presLayoutVars>
      </dgm:prSet>
      <dgm:spPr/>
    </dgm:pt>
    <dgm:pt modelId="{F84CD6D8-CEDC-496E-B4AE-FB638E603A0B}" type="pres">
      <dgm:prSet presAssocID="{69C2B79F-0982-493B-AD71-4BCBDE936161}" presName="node" presStyleLbl="node1" presStyleIdx="0" presStyleCnt="3" custLinFactX="276" custLinFactNeighborX="100000" custLinFactNeighborY="527">
        <dgm:presLayoutVars>
          <dgm:bulletEnabled val="1"/>
        </dgm:presLayoutVars>
      </dgm:prSet>
      <dgm:spPr/>
    </dgm:pt>
    <dgm:pt modelId="{6A1CAAFA-8CCE-47B3-A4E9-E5375BCE7715}" type="pres">
      <dgm:prSet presAssocID="{01A752C7-0D50-40E1-8EF4-6CC05483F01C}" presName="spacerL" presStyleCnt="0"/>
      <dgm:spPr/>
    </dgm:pt>
    <dgm:pt modelId="{DF5ABB0B-2C88-4889-BB01-347DF65C257F}" type="pres">
      <dgm:prSet presAssocID="{01A752C7-0D50-40E1-8EF4-6CC05483F01C}" presName="sibTrans" presStyleLbl="sibTrans2D1" presStyleIdx="0" presStyleCnt="2"/>
      <dgm:spPr/>
    </dgm:pt>
    <dgm:pt modelId="{FBE4C429-C936-47FA-8927-3E322B6FAF31}" type="pres">
      <dgm:prSet presAssocID="{01A752C7-0D50-40E1-8EF4-6CC05483F01C}" presName="spacerR" presStyleCnt="0"/>
      <dgm:spPr/>
    </dgm:pt>
    <dgm:pt modelId="{AB4DE793-EF1E-4F19-B90D-A09C7BA49DCB}" type="pres">
      <dgm:prSet presAssocID="{CE435C65-2EBA-4449-BDA7-EA781121374A}" presName="node" presStyleLbl="node1" presStyleIdx="1" presStyleCnt="3">
        <dgm:presLayoutVars>
          <dgm:bulletEnabled val="1"/>
        </dgm:presLayoutVars>
      </dgm:prSet>
      <dgm:spPr/>
    </dgm:pt>
    <dgm:pt modelId="{3CD367A8-42F5-426F-9E9E-5302ED1B473E}" type="pres">
      <dgm:prSet presAssocID="{604499D3-A490-46DE-B658-FD3CE5900B6E}" presName="spacerL" presStyleCnt="0"/>
      <dgm:spPr/>
    </dgm:pt>
    <dgm:pt modelId="{BB668F07-751E-4DA3-AE52-B9D3E52A5B4A}" type="pres">
      <dgm:prSet presAssocID="{604499D3-A490-46DE-B658-FD3CE5900B6E}" presName="sibTrans" presStyleLbl="sibTrans2D1" presStyleIdx="1" presStyleCnt="2"/>
      <dgm:spPr/>
    </dgm:pt>
    <dgm:pt modelId="{99346735-9D73-4DB6-BFC8-199832DBF467}" type="pres">
      <dgm:prSet presAssocID="{604499D3-A490-46DE-B658-FD3CE5900B6E}" presName="spacerR" presStyleCnt="0"/>
      <dgm:spPr/>
    </dgm:pt>
    <dgm:pt modelId="{1E3C915C-4ABC-4520-9B74-C11011AEA40B}" type="pres">
      <dgm:prSet presAssocID="{8DAC33E9-B5E2-4759-8658-8CA3C5FE13FD}" presName="node" presStyleLbl="node1" presStyleIdx="2" presStyleCnt="3">
        <dgm:presLayoutVars>
          <dgm:bulletEnabled val="1"/>
        </dgm:presLayoutVars>
      </dgm:prSet>
      <dgm:spPr/>
    </dgm:pt>
  </dgm:ptLst>
  <dgm:cxnLst>
    <dgm:cxn modelId="{83250A0D-4247-49DA-93DE-0365A74B6196}" type="presOf" srcId="{01A752C7-0D50-40E1-8EF4-6CC05483F01C}" destId="{DF5ABB0B-2C88-4889-BB01-347DF65C257F}" srcOrd="0" destOrd="0" presId="urn:microsoft.com/office/officeart/2005/8/layout/equation1"/>
    <dgm:cxn modelId="{B5760513-9992-4F11-8530-7477E61F2A88}" srcId="{B692D9B7-221F-4422-AA2A-555F3BA806B7}" destId="{69C2B79F-0982-493B-AD71-4BCBDE936161}" srcOrd="0" destOrd="0" parTransId="{63E004E7-8685-4D13-8BBA-14617526AB18}" sibTransId="{01A752C7-0D50-40E1-8EF4-6CC05483F01C}"/>
    <dgm:cxn modelId="{F525FB3D-3C29-4CA8-AB23-4D1FE3CF433D}" type="presOf" srcId="{B692D9B7-221F-4422-AA2A-555F3BA806B7}" destId="{783CC622-044D-416B-8900-639360E89383}" srcOrd="0" destOrd="0" presId="urn:microsoft.com/office/officeart/2005/8/layout/equation1"/>
    <dgm:cxn modelId="{7C08B25F-B2A1-4A9A-A542-3EE4C86A9CA6}" type="presOf" srcId="{604499D3-A490-46DE-B658-FD3CE5900B6E}" destId="{BB668F07-751E-4DA3-AE52-B9D3E52A5B4A}" srcOrd="0" destOrd="0" presId="urn:microsoft.com/office/officeart/2005/8/layout/equation1"/>
    <dgm:cxn modelId="{92DCA58D-4562-46B0-AA23-840C4073C64B}" type="presOf" srcId="{CE435C65-2EBA-4449-BDA7-EA781121374A}" destId="{AB4DE793-EF1E-4F19-B90D-A09C7BA49DCB}" srcOrd="0" destOrd="0" presId="urn:microsoft.com/office/officeart/2005/8/layout/equation1"/>
    <dgm:cxn modelId="{46BABAA4-38B0-47A6-A82D-9FB10BD13169}" type="presOf" srcId="{69C2B79F-0982-493B-AD71-4BCBDE936161}" destId="{F84CD6D8-CEDC-496E-B4AE-FB638E603A0B}" srcOrd="0" destOrd="0" presId="urn:microsoft.com/office/officeart/2005/8/layout/equation1"/>
    <dgm:cxn modelId="{8A3177A6-8495-47F2-A594-4B7B2E63158E}" srcId="{B692D9B7-221F-4422-AA2A-555F3BA806B7}" destId="{8DAC33E9-B5E2-4759-8658-8CA3C5FE13FD}" srcOrd="2" destOrd="0" parTransId="{F53C25C2-F92F-4E6E-A673-6C393AFAC22B}" sibTransId="{350D042E-5E60-4B9B-9197-838718954045}"/>
    <dgm:cxn modelId="{6875E6AE-6A35-4476-AED2-771504D4D54F}" srcId="{B692D9B7-221F-4422-AA2A-555F3BA806B7}" destId="{CE435C65-2EBA-4449-BDA7-EA781121374A}" srcOrd="1" destOrd="0" parTransId="{B8CDD57E-F7C3-4B5B-9C25-007E0F3C3B5E}" sibTransId="{604499D3-A490-46DE-B658-FD3CE5900B6E}"/>
    <dgm:cxn modelId="{9BD26DEE-BBD9-4899-A305-F6AB871F6AF6}" type="presOf" srcId="{8DAC33E9-B5E2-4759-8658-8CA3C5FE13FD}" destId="{1E3C915C-4ABC-4520-9B74-C11011AEA40B}" srcOrd="0" destOrd="0" presId="urn:microsoft.com/office/officeart/2005/8/layout/equation1"/>
    <dgm:cxn modelId="{272C3785-85F8-4618-9F1B-E237456D1150}" type="presParOf" srcId="{783CC622-044D-416B-8900-639360E89383}" destId="{F84CD6D8-CEDC-496E-B4AE-FB638E603A0B}" srcOrd="0" destOrd="0" presId="urn:microsoft.com/office/officeart/2005/8/layout/equation1"/>
    <dgm:cxn modelId="{B285C7BA-0553-41EB-A829-096498B2785E}" type="presParOf" srcId="{783CC622-044D-416B-8900-639360E89383}" destId="{6A1CAAFA-8CCE-47B3-A4E9-E5375BCE7715}" srcOrd="1" destOrd="0" presId="urn:microsoft.com/office/officeart/2005/8/layout/equation1"/>
    <dgm:cxn modelId="{58F704D1-1BD1-419F-9DA5-A67F29A9015F}" type="presParOf" srcId="{783CC622-044D-416B-8900-639360E89383}" destId="{DF5ABB0B-2C88-4889-BB01-347DF65C257F}" srcOrd="2" destOrd="0" presId="urn:microsoft.com/office/officeart/2005/8/layout/equation1"/>
    <dgm:cxn modelId="{7C121D00-0F54-4938-A457-790039065A82}" type="presParOf" srcId="{783CC622-044D-416B-8900-639360E89383}" destId="{FBE4C429-C936-47FA-8927-3E322B6FAF31}" srcOrd="3" destOrd="0" presId="urn:microsoft.com/office/officeart/2005/8/layout/equation1"/>
    <dgm:cxn modelId="{A958E8EB-375A-4839-B8B8-070FFA160003}" type="presParOf" srcId="{783CC622-044D-416B-8900-639360E89383}" destId="{AB4DE793-EF1E-4F19-B90D-A09C7BA49DCB}" srcOrd="4" destOrd="0" presId="urn:microsoft.com/office/officeart/2005/8/layout/equation1"/>
    <dgm:cxn modelId="{F87230F0-6AA3-4A48-9766-8CE0A0E46F53}" type="presParOf" srcId="{783CC622-044D-416B-8900-639360E89383}" destId="{3CD367A8-42F5-426F-9E9E-5302ED1B473E}" srcOrd="5" destOrd="0" presId="urn:microsoft.com/office/officeart/2005/8/layout/equation1"/>
    <dgm:cxn modelId="{A930F101-910F-4534-BBDE-0DC98117C251}" type="presParOf" srcId="{783CC622-044D-416B-8900-639360E89383}" destId="{BB668F07-751E-4DA3-AE52-B9D3E52A5B4A}" srcOrd="6" destOrd="0" presId="urn:microsoft.com/office/officeart/2005/8/layout/equation1"/>
    <dgm:cxn modelId="{0D3D0297-DCBB-4A84-A15B-F712101F033A}" type="presParOf" srcId="{783CC622-044D-416B-8900-639360E89383}" destId="{99346735-9D73-4DB6-BFC8-199832DBF467}" srcOrd="7" destOrd="0" presId="urn:microsoft.com/office/officeart/2005/8/layout/equation1"/>
    <dgm:cxn modelId="{B869409E-161C-4904-85CF-893EDEA1735A}" type="presParOf" srcId="{783CC622-044D-416B-8900-639360E89383}" destId="{1E3C915C-4ABC-4520-9B74-C11011AEA40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CD6D8-CEDC-496E-B4AE-FB638E603A0B}">
      <dsp:nvSpPr>
        <dsp:cNvPr id="0" name=""/>
        <dsp:cNvSpPr/>
      </dsp:nvSpPr>
      <dsp:spPr>
        <a:xfrm>
          <a:off x="213203" y="1259556"/>
          <a:ext cx="2516735" cy="25167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Manifestaciones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Clínicas </a:t>
          </a:r>
        </a:p>
      </dsp:txBody>
      <dsp:txXfrm>
        <a:off x="581770" y="1628123"/>
        <a:ext cx="1779601" cy="1779601"/>
      </dsp:txXfrm>
    </dsp:sp>
    <dsp:sp modelId="{DF5ABB0B-2C88-4889-BB01-347DF65C257F}">
      <dsp:nvSpPr>
        <dsp:cNvPr id="0" name=""/>
        <dsp:cNvSpPr/>
      </dsp:nvSpPr>
      <dsp:spPr>
        <a:xfrm>
          <a:off x="2722992" y="1774807"/>
          <a:ext cx="1459706" cy="145970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2916476" y="2332999"/>
        <a:ext cx="1072738" cy="343322"/>
      </dsp:txXfrm>
    </dsp:sp>
    <dsp:sp modelId="{AB4DE793-EF1E-4F19-B90D-A09C7BA49DCB}">
      <dsp:nvSpPr>
        <dsp:cNvPr id="0" name=""/>
        <dsp:cNvSpPr/>
      </dsp:nvSpPr>
      <dsp:spPr>
        <a:xfrm>
          <a:off x="4387058" y="1246293"/>
          <a:ext cx="2516735" cy="25167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Exposición a cambio rápido de presiones  </a:t>
          </a:r>
        </a:p>
      </dsp:txBody>
      <dsp:txXfrm>
        <a:off x="4755625" y="1614860"/>
        <a:ext cx="1779601" cy="1779601"/>
      </dsp:txXfrm>
    </dsp:sp>
    <dsp:sp modelId="{BB668F07-751E-4DA3-AE52-B9D3E52A5B4A}">
      <dsp:nvSpPr>
        <dsp:cNvPr id="0" name=""/>
        <dsp:cNvSpPr/>
      </dsp:nvSpPr>
      <dsp:spPr>
        <a:xfrm>
          <a:off x="7108152" y="1774807"/>
          <a:ext cx="1459706" cy="1459706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/>
        </a:p>
      </dsp:txBody>
      <dsp:txXfrm>
        <a:off x="7301636" y="2075506"/>
        <a:ext cx="1072738" cy="858308"/>
      </dsp:txXfrm>
    </dsp:sp>
    <dsp:sp modelId="{1E3C915C-4ABC-4520-9B74-C11011AEA40B}">
      <dsp:nvSpPr>
        <dsp:cNvPr id="0" name=""/>
        <dsp:cNvSpPr/>
      </dsp:nvSpPr>
      <dsp:spPr>
        <a:xfrm>
          <a:off x="8772217" y="1246293"/>
          <a:ext cx="2516735" cy="25167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Enfermedad por descompresión </a:t>
          </a:r>
        </a:p>
      </dsp:txBody>
      <dsp:txXfrm>
        <a:off x="9140784" y="1614860"/>
        <a:ext cx="1779601" cy="1779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865B3-59DB-4299-89EB-5987390F7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165B95-0761-47AD-83CD-57410C5DC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97302-44DE-40C1-9D4F-DCE1C5C5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665430-5427-42CB-9AC4-B003C522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297383-FCF3-4DD3-AE51-48E9DE00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995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2361E-0748-4432-8129-604D066E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D7115C-B3AD-4B49-9EE2-2FE36CDBC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BCC405-D260-4ADA-AF14-D603616BA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6E5F3D-7AD5-4FE6-9CED-45C2BFB1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53628-10BA-43E0-9046-0A3ED70A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7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6A054E-5A3C-4504-A0B4-2C41DE551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136D76-9ED1-4E12-ACA1-37C021420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F4B3B-AEF8-41B3-99DA-665B690D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77B491-CCEA-4225-8B5C-9B60C12A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29507-F84C-4192-8F63-848C28CE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354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8C65A-E6F7-4789-BB0E-B40957E9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2AE77-70A5-4AEC-AD99-87D6A92A0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46E5E-5519-4B6E-B38D-BBE36791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349D6-E14A-475A-B258-395045CC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ACFAC-D254-4718-98EA-8D3BCCAD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08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F45C0-274A-4AD4-919A-213BA3E1A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C68382-DEE0-4CBD-8095-4E8DE987B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620A60-D24E-4D7F-8089-51A8243E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3A5C6-D29B-4D9A-B865-A729F673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2B700-1436-4E07-A41A-42D71024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682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EA667-8C0F-4F22-8FAF-0CB3197D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4E5C8-E808-494F-A551-22CF463F9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BAB550-BDEE-49B2-973A-0BCD2444E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1CE60B-F4A5-415E-9888-BB74498A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0C207D-1258-4BE4-8CA0-47B27662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786881-EEF9-4904-9AFB-501D2BC0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80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561A5-FD34-4046-9936-8AC01C8D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6AE4EF-B3F9-45F7-BDEA-E833716D3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6F972F-2358-4C9A-9B72-7D561066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BE868A-D68C-4973-B0CA-06DF0FF6D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AE5407-C372-430A-8710-6C012F8E8B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FBBFE10-73EC-49EB-84F7-07B5F3D5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3F0E18-C61B-46D4-AE7E-7A7F560A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32036E3-94A4-4CA2-B7F1-F2748CA9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93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DC6F3-BFE4-4EF6-83A5-83D0D507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06EA7B-62A2-4AEC-9EF0-A155F0C2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84024B-34A1-477D-B69F-3EBE821A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13CDCF-7F19-4055-9220-FA155EC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998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31AFF5D-2793-4B8B-98B2-17DC4E33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C5B1D0-1611-48CB-9619-F0965D1B7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D610D1-50EF-4DC7-A4E1-5761FCE0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12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89FC1-8A18-4177-85DD-58A986D6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586EF-30D1-48D7-8834-716C612BA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C04976-E37E-4F43-9267-EF650939E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410297-F19C-4C51-92C4-25D079F3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511EEA-E802-4D22-B1B6-1B9BB1EA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EB866C-BF0F-40B9-8DC0-DB7EF186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538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CACCD-1E97-45C8-9136-69C400E53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E46BE1-7066-4589-AFD8-D6D07962A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5DF1F2-DE08-4ADA-9462-56E1F643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820CE1-9FC7-4A2E-AF56-346E9A3D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BBF59-02B9-4EEC-837C-6F5BCE6F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FA2074-5A3F-4046-95C7-E8678415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5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F7F0C6-9E50-47AB-BEEF-F5FB8F6E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61BA3E-0999-43DF-981A-BD41EFDCF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95B047-F017-4CA8-9A17-5F34E01CA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3A0A-7AB0-4815-961A-C7F1A0306FC0}" type="datetimeFigureOut">
              <a:rPr lang="es-CO" smtClean="0"/>
              <a:t>2/08/2017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C3D83-38F1-4D14-AE83-89BA35028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BA39B-A4F3-4426-B86B-AD5CD8A41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C9B0-83B6-452A-874D-1FB22A2657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358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ramirezo@unal.edu.co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90257" y="4443618"/>
            <a:ext cx="5199746" cy="648198"/>
          </a:xfrm>
        </p:spPr>
        <p:txBody>
          <a:bodyPr>
            <a:normAutofit/>
          </a:bodyPr>
          <a:lstStyle/>
          <a:p>
            <a:pPr algn="ctr"/>
            <a:r>
              <a:rPr lang="es-CO" sz="2400" dirty="0"/>
              <a:t>Rafael David Ramírez Orjuela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E355F9-2B91-4C24-BA54-F2F5DBD0A290}"/>
              </a:ext>
            </a:extLst>
          </p:cNvPr>
          <p:cNvSpPr/>
          <p:nvPr/>
        </p:nvSpPr>
        <p:spPr>
          <a:xfrm>
            <a:off x="2533449" y="2505983"/>
            <a:ext cx="76540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4400" dirty="0"/>
              <a:t>Enfermedad por descompresión </a:t>
            </a:r>
          </a:p>
        </p:txBody>
      </p:sp>
      <p:pic>
        <p:nvPicPr>
          <p:cNvPr id="12" name="Picture 2" descr="D:\ARCHIVOS MASTER EIV 2016\APLICACIONES\PRESENTACIONES PPT\LOGOSIMBOLO CON SEDE BOGOTA BLANCO-01.png">
            <a:extLst>
              <a:ext uri="{FF2B5EF4-FFF2-40B4-BE49-F238E27FC236}">
                <a16:creationId xmlns:a16="http://schemas.microsoft.com/office/drawing/2014/main" id="{547D5E1A-17BD-49FB-9FB5-E3E2A1A56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074"/>
          <a:stretch/>
        </p:blipFill>
        <p:spPr bwMode="auto">
          <a:xfrm>
            <a:off x="9753381" y="5961946"/>
            <a:ext cx="1677863" cy="792000"/>
          </a:xfrm>
          <a:prstGeom prst="rect">
            <a:avLst/>
          </a:prstGeom>
          <a:noFill/>
        </p:spPr>
      </p:pic>
      <p:sp>
        <p:nvSpPr>
          <p:cNvPr id="13" name="6 CuadroTexto">
            <a:extLst>
              <a:ext uri="{FF2B5EF4-FFF2-40B4-BE49-F238E27FC236}">
                <a16:creationId xmlns:a16="http://schemas.microsoft.com/office/drawing/2014/main" id="{2C190D46-05EB-49A4-AF16-6D5D10AD4FA8}"/>
              </a:ext>
            </a:extLst>
          </p:cNvPr>
          <p:cNvSpPr txBox="1"/>
          <p:nvPr/>
        </p:nvSpPr>
        <p:spPr>
          <a:xfrm>
            <a:off x="467543" y="6260010"/>
            <a:ext cx="5892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i="1" dirty="0">
                <a:solidFill>
                  <a:schemeClr val="bg1"/>
                </a:solidFill>
                <a:latin typeface="Ancizar Sans" pitchFamily="34" charset="0"/>
              </a:rPr>
              <a:t>Medicina Aeroespacial, Facultad Medicina , Bogotá.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AFA473-2E9D-4968-A427-10851965F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pic>
        <p:nvPicPr>
          <p:cNvPr id="15" name="Picture 6" descr="Resultado de imagen para medicina aeroespacial en colombia">
            <a:extLst>
              <a:ext uri="{FF2B5EF4-FFF2-40B4-BE49-F238E27FC236}">
                <a16:creationId xmlns:a16="http://schemas.microsoft.com/office/drawing/2014/main" id="{30AB8206-3160-46B1-B78A-0EC78C7D2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598" y="4626085"/>
            <a:ext cx="1987488" cy="14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aeronáutica civil">
            <a:extLst>
              <a:ext uri="{FF2B5EF4-FFF2-40B4-BE49-F238E27FC236}">
                <a16:creationId xmlns:a16="http://schemas.microsoft.com/office/drawing/2014/main" id="{2DFC2742-BD64-49FF-858B-BCB44E65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548" y="4490168"/>
            <a:ext cx="1648696" cy="1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628562" y="6434162"/>
            <a:ext cx="8585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Gómez-Ullate R et al. Historia de las enfermedades del buceo y la aviación en otorrinolaringología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505FDE-9A85-4779-9BE3-DD7BA71D745D}"/>
              </a:ext>
            </a:extLst>
          </p:cNvPr>
          <p:cNvSpPr txBox="1"/>
          <p:nvPr/>
        </p:nvSpPr>
        <p:spPr>
          <a:xfrm>
            <a:off x="321364" y="1320414"/>
            <a:ext cx="530749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Formación de la Burbuja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C376D5-89DF-42CD-BF83-3D5DE5D252A4}"/>
              </a:ext>
            </a:extLst>
          </p:cNvPr>
          <p:cNvSpPr txBox="1"/>
          <p:nvPr/>
        </p:nvSpPr>
        <p:spPr>
          <a:xfrm>
            <a:off x="914400" y="2322881"/>
            <a:ext cx="412142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El aire esta compuesto por </a:t>
            </a:r>
            <a:r>
              <a:rPr lang="es-CO" dirty="0"/>
              <a:t>:  </a:t>
            </a:r>
          </a:p>
        </p:txBody>
      </p:sp>
      <p:pic>
        <p:nvPicPr>
          <p:cNvPr id="6146" name="Picture 2" descr="Resultado de imagen para composicion del aire">
            <a:extLst>
              <a:ext uri="{FF2B5EF4-FFF2-40B4-BE49-F238E27FC236}">
                <a16:creationId xmlns:a16="http://schemas.microsoft.com/office/drawing/2014/main" id="{9CB369D9-262D-4AC3-AFE5-EBF767966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26" y="2988988"/>
            <a:ext cx="541782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3B02B6-DFB2-48D8-9FBC-EB6920876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nitrogeno en el aire">
            <a:extLst>
              <a:ext uri="{FF2B5EF4-FFF2-40B4-BE49-F238E27FC236}">
                <a16:creationId xmlns:a16="http://schemas.microsoft.com/office/drawing/2014/main" id="{FE5E0723-5B6F-4655-8530-600ED2CB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81" y="255575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966474-FAC7-432E-A13B-7E0C44D43F4B}"/>
              </a:ext>
            </a:extLst>
          </p:cNvPr>
          <p:cNvSpPr txBox="1"/>
          <p:nvPr/>
        </p:nvSpPr>
        <p:spPr>
          <a:xfrm>
            <a:off x="372998" y="1346439"/>
            <a:ext cx="530749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Formación de la Burbuja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7C8637-C5A0-4288-AF3F-B2FB833B3354}"/>
              </a:ext>
            </a:extLst>
          </p:cNvPr>
          <p:cNvSpPr txBox="1"/>
          <p:nvPr/>
        </p:nvSpPr>
        <p:spPr>
          <a:xfrm>
            <a:off x="4589169" y="2437431"/>
            <a:ext cx="73433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Gas inerte sin actividad metabólica en el cuerpo humano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9528B7-BFAD-4B61-AB0A-10354F99179F}"/>
              </a:ext>
            </a:extLst>
          </p:cNvPr>
          <p:cNvSpPr txBox="1"/>
          <p:nvPr/>
        </p:nvSpPr>
        <p:spPr>
          <a:xfrm>
            <a:off x="4589169" y="3626969"/>
            <a:ext cx="61757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Posee 5 veces mas afinidad por el  tejido  graso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C04A27-177F-4D7B-B4DC-647604E88DC5}"/>
              </a:ext>
            </a:extLst>
          </p:cNvPr>
          <p:cNvSpPr txBox="1"/>
          <p:nvPr/>
        </p:nvSpPr>
        <p:spPr>
          <a:xfrm>
            <a:off x="4589169" y="4793337"/>
            <a:ext cx="723079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Responsable de la formación de burbujas en la enfermedad por descompresión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CBDEC5-B857-4F6F-8BB0-C745E3373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25F747F-6FB4-4F7D-87C8-78E5D3C686E2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40216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107396-C285-442E-ACC1-9A31372FA51E}"/>
              </a:ext>
            </a:extLst>
          </p:cNvPr>
          <p:cNvSpPr txBox="1"/>
          <p:nvPr/>
        </p:nvSpPr>
        <p:spPr>
          <a:xfrm>
            <a:off x="246343" y="1229529"/>
            <a:ext cx="8226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Manifestaciones de la enfermedad por descompresión  </a:t>
            </a:r>
          </a:p>
        </p:txBody>
      </p:sp>
      <p:pic>
        <p:nvPicPr>
          <p:cNvPr id="10242" name="Picture 2" descr="Resultado de imagen para burbujas  en tejidos">
            <a:extLst>
              <a:ext uri="{FF2B5EF4-FFF2-40B4-BE49-F238E27FC236}">
                <a16:creationId xmlns:a16="http://schemas.microsoft.com/office/drawing/2014/main" id="{78E27B42-8388-4BEF-BC24-27EFA5DE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24" y="2793153"/>
            <a:ext cx="2857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corazon">
            <a:extLst>
              <a:ext uri="{FF2B5EF4-FFF2-40B4-BE49-F238E27FC236}">
                <a16:creationId xmlns:a16="http://schemas.microsoft.com/office/drawing/2014/main" id="{EA0CC763-D2DC-49D5-9EFF-C4A3DA4E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90" y="2587548"/>
            <a:ext cx="2412325" cy="18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esultado de imagen para pulmones">
            <a:extLst>
              <a:ext uri="{FF2B5EF4-FFF2-40B4-BE49-F238E27FC236}">
                <a16:creationId xmlns:a16="http://schemas.microsoft.com/office/drawing/2014/main" id="{702E46CC-2CBD-4B1A-B0EC-8E6AF1AF7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22" y="2055916"/>
            <a:ext cx="3236742" cy="218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sultado de imagen para narizon dibujo">
            <a:extLst>
              <a:ext uri="{FF2B5EF4-FFF2-40B4-BE49-F238E27FC236}">
                <a16:creationId xmlns:a16="http://schemas.microsoft.com/office/drawing/2014/main" id="{CC5BF0B3-7BBD-4D4D-ACA9-7CC3E77D6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 r="6920"/>
          <a:stretch/>
        </p:blipFill>
        <p:spPr bwMode="auto">
          <a:xfrm>
            <a:off x="3443208" y="4770539"/>
            <a:ext cx="1619522" cy="182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nitrogeno en el aire">
            <a:extLst>
              <a:ext uri="{FF2B5EF4-FFF2-40B4-BE49-F238E27FC236}">
                <a16:creationId xmlns:a16="http://schemas.microsoft.com/office/drawing/2014/main" id="{16D04287-17C1-438A-85AD-15BD3C89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63" y="4575741"/>
            <a:ext cx="629048" cy="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n para nitrogeno en el aire">
            <a:extLst>
              <a:ext uri="{FF2B5EF4-FFF2-40B4-BE49-F238E27FC236}">
                <a16:creationId xmlns:a16="http://schemas.microsoft.com/office/drawing/2014/main" id="{1447C0E0-8E92-47CE-B33E-254BCF8E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825" y="5963883"/>
            <a:ext cx="661897" cy="6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n para nitrogeno en el aire">
            <a:extLst>
              <a:ext uri="{FF2B5EF4-FFF2-40B4-BE49-F238E27FC236}">
                <a16:creationId xmlns:a16="http://schemas.microsoft.com/office/drawing/2014/main" id="{F6DFEB66-EF7C-4B85-B28D-90CD64E9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475" y="4660273"/>
            <a:ext cx="629048" cy="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para nitrogeno en el aire">
            <a:extLst>
              <a:ext uri="{FF2B5EF4-FFF2-40B4-BE49-F238E27FC236}">
                <a16:creationId xmlns:a16="http://schemas.microsoft.com/office/drawing/2014/main" id="{5EB107DE-F686-4073-A69F-5B4BA9EAF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04" y="5204789"/>
            <a:ext cx="629048" cy="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para nitrogeno en el aire">
            <a:extLst>
              <a:ext uri="{FF2B5EF4-FFF2-40B4-BE49-F238E27FC236}">
                <a16:creationId xmlns:a16="http://schemas.microsoft.com/office/drawing/2014/main" id="{66CE0DBD-84CB-48E2-989F-969E26F1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69" y="5541720"/>
            <a:ext cx="629048" cy="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7E52FB6-9665-41E0-8018-77106235788A}"/>
              </a:ext>
            </a:extLst>
          </p:cNvPr>
          <p:cNvSpPr/>
          <p:nvPr/>
        </p:nvSpPr>
        <p:spPr>
          <a:xfrm>
            <a:off x="3372244" y="3340274"/>
            <a:ext cx="82999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E5C9617-9E45-4C08-B0D3-F23B3166681E}"/>
              </a:ext>
            </a:extLst>
          </p:cNvPr>
          <p:cNvSpPr/>
          <p:nvPr/>
        </p:nvSpPr>
        <p:spPr>
          <a:xfrm>
            <a:off x="7539110" y="3079090"/>
            <a:ext cx="82999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9DB416B8-7627-411A-8759-598F2B5A6D31}"/>
              </a:ext>
            </a:extLst>
          </p:cNvPr>
          <p:cNvSpPr/>
          <p:nvPr/>
        </p:nvSpPr>
        <p:spPr>
          <a:xfrm>
            <a:off x="5911028" y="5541720"/>
            <a:ext cx="82999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4253A7-9A9A-46EB-8BD0-3339ACE5BA9F}"/>
              </a:ext>
            </a:extLst>
          </p:cNvPr>
          <p:cNvSpPr txBox="1"/>
          <p:nvPr/>
        </p:nvSpPr>
        <p:spPr>
          <a:xfrm>
            <a:off x="293495" y="1938000"/>
            <a:ext cx="542150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Localización Intravascular de la burbuja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D2775F7-753B-4502-A7FA-E9DF030C093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D4919A83-2490-4DE9-9A6C-B56741CC4729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80462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  <p:bldP spid="17" grpId="0" animBg="1"/>
      <p:bldP spid="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6FDCD2-F35F-4306-967F-00E248237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77" y="2728756"/>
            <a:ext cx="3368050" cy="2311651"/>
          </a:xfrm>
          <a:prstGeom prst="rect">
            <a:avLst/>
          </a:prstGeom>
        </p:spPr>
      </p:pic>
      <p:pic>
        <p:nvPicPr>
          <p:cNvPr id="5" name="Picture 2" descr="Resultado de imagen para burbujas  en tejidos">
            <a:extLst>
              <a:ext uri="{FF2B5EF4-FFF2-40B4-BE49-F238E27FC236}">
                <a16:creationId xmlns:a16="http://schemas.microsoft.com/office/drawing/2014/main" id="{EF0CF693-5551-4FD9-91D1-601463FB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6" y="3313245"/>
            <a:ext cx="2662155" cy="16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n para organos internos enfermos">
            <a:extLst>
              <a:ext uri="{FF2B5EF4-FFF2-40B4-BE49-F238E27FC236}">
                <a16:creationId xmlns:a16="http://schemas.microsoft.com/office/drawing/2014/main" id="{74E5E52B-544C-4E3A-996F-FB3BBAF2B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" t="5588" r="6483" b="10822"/>
          <a:stretch/>
        </p:blipFill>
        <p:spPr bwMode="auto">
          <a:xfrm>
            <a:off x="8356210" y="2426684"/>
            <a:ext cx="3249637" cy="32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5A01CFC4-D151-4B54-A6D0-347B1A9EBA97}"/>
              </a:ext>
            </a:extLst>
          </p:cNvPr>
          <p:cNvSpPr/>
          <p:nvPr/>
        </p:nvSpPr>
        <p:spPr>
          <a:xfrm>
            <a:off x="3077800" y="4016391"/>
            <a:ext cx="82999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AC607E4-173D-46A4-A3B7-F18521540FB8}"/>
              </a:ext>
            </a:extLst>
          </p:cNvPr>
          <p:cNvSpPr/>
          <p:nvPr/>
        </p:nvSpPr>
        <p:spPr>
          <a:xfrm>
            <a:off x="7498998" y="3825990"/>
            <a:ext cx="82999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00E5D2-4FC9-4D8B-AF73-19AE058AE581}"/>
              </a:ext>
            </a:extLst>
          </p:cNvPr>
          <p:cNvSpPr txBox="1"/>
          <p:nvPr/>
        </p:nvSpPr>
        <p:spPr>
          <a:xfrm>
            <a:off x="499668" y="1936776"/>
            <a:ext cx="515626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Localización Intravascular de la burbuja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98D2EE-139A-413D-9942-65661FC6500A}"/>
              </a:ext>
            </a:extLst>
          </p:cNvPr>
          <p:cNvSpPr txBox="1"/>
          <p:nvPr/>
        </p:nvSpPr>
        <p:spPr>
          <a:xfrm>
            <a:off x="291256" y="1144425"/>
            <a:ext cx="8226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Manifestaciones de la enfermedad por descompresión 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D95090-87EE-43EE-9E73-E1DB9B07C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B23B769-0C3C-424A-9D87-02FFE7C89A05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5284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burbujas  en tejidos">
            <a:extLst>
              <a:ext uri="{FF2B5EF4-FFF2-40B4-BE49-F238E27FC236}">
                <a16:creationId xmlns:a16="http://schemas.microsoft.com/office/drawing/2014/main" id="{F25D0638-4889-4E94-8C36-13D10DC3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59" y="3322829"/>
            <a:ext cx="1919877" cy="119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piel">
            <a:extLst>
              <a:ext uri="{FF2B5EF4-FFF2-40B4-BE49-F238E27FC236}">
                <a16:creationId xmlns:a16="http://schemas.microsoft.com/office/drawing/2014/main" id="{0B15D3EA-7EAA-43F7-BDC9-4F30D5DF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22" y="2616824"/>
            <a:ext cx="2814711" cy="22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A72607-690D-433A-9213-85F366474F27}"/>
              </a:ext>
            </a:extLst>
          </p:cNvPr>
          <p:cNvSpPr txBox="1"/>
          <p:nvPr/>
        </p:nvSpPr>
        <p:spPr>
          <a:xfrm>
            <a:off x="567905" y="2152259"/>
            <a:ext cx="54789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Localización Extravascular de la burbuja </a:t>
            </a:r>
          </a:p>
        </p:txBody>
      </p:sp>
      <p:pic>
        <p:nvPicPr>
          <p:cNvPr id="8196" name="Picture 4" descr="Resultado de imagen para prurito">
            <a:extLst>
              <a:ext uri="{FF2B5EF4-FFF2-40B4-BE49-F238E27FC236}">
                <a16:creationId xmlns:a16="http://schemas.microsoft.com/office/drawing/2014/main" id="{E75F1C68-7763-4858-8579-61C859BB4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27"/>
          <a:stretch/>
        </p:blipFill>
        <p:spPr bwMode="auto">
          <a:xfrm>
            <a:off x="9207844" y="1384163"/>
            <a:ext cx="184631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4D9D3E7-D6C6-4F7B-9038-E10DD68E46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54" t="25355" r="37115" b="13213"/>
          <a:stretch/>
        </p:blipFill>
        <p:spPr>
          <a:xfrm>
            <a:off x="8825948" y="3151755"/>
            <a:ext cx="2610102" cy="3503559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E853C4E2-A659-423A-8409-A7EC8009EB8F}"/>
              </a:ext>
            </a:extLst>
          </p:cNvPr>
          <p:cNvSpPr/>
          <p:nvPr/>
        </p:nvSpPr>
        <p:spPr>
          <a:xfrm>
            <a:off x="2784701" y="3737007"/>
            <a:ext cx="82999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88DAF71-3E7F-40ED-AD31-5C5154F55F11}"/>
              </a:ext>
            </a:extLst>
          </p:cNvPr>
          <p:cNvSpPr/>
          <p:nvPr/>
        </p:nvSpPr>
        <p:spPr>
          <a:xfrm rot="19231374">
            <a:off x="6570119" y="2558068"/>
            <a:ext cx="182434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2CFCDB0-CDDF-4E8E-B080-A8EDEA4817F0}"/>
              </a:ext>
            </a:extLst>
          </p:cNvPr>
          <p:cNvSpPr/>
          <p:nvPr/>
        </p:nvSpPr>
        <p:spPr>
          <a:xfrm rot="1368800">
            <a:off x="6654781" y="4076526"/>
            <a:ext cx="1824344" cy="361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8148F4-0617-4B6B-8627-AC39918E5547}"/>
              </a:ext>
            </a:extLst>
          </p:cNvPr>
          <p:cNvSpPr txBox="1"/>
          <p:nvPr/>
        </p:nvSpPr>
        <p:spPr>
          <a:xfrm>
            <a:off x="5743223" y="5393609"/>
            <a:ext cx="239283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Cutis </a:t>
            </a:r>
            <a:r>
              <a:rPr lang="es-CO" sz="2400" dirty="0" err="1"/>
              <a:t>Marmorata</a:t>
            </a:r>
            <a:r>
              <a:rPr lang="es-CO" sz="2400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49E75-5EC5-4AA5-A637-AE238D46FD26}"/>
              </a:ext>
            </a:extLst>
          </p:cNvPr>
          <p:cNvSpPr txBox="1"/>
          <p:nvPr/>
        </p:nvSpPr>
        <p:spPr>
          <a:xfrm>
            <a:off x="527954" y="1168713"/>
            <a:ext cx="8226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Manifestaciones de la enfermedad por descompresión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5939F09-48D1-483C-AEC3-9FEEA2B821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0B2F06-286B-4E47-863F-7ECFA3EC48AD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1407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BB9290-5709-4525-9731-418F9C8F36A6}"/>
              </a:ext>
            </a:extLst>
          </p:cNvPr>
          <p:cNvSpPr txBox="1"/>
          <p:nvPr/>
        </p:nvSpPr>
        <p:spPr>
          <a:xfrm>
            <a:off x="782269" y="1241916"/>
            <a:ext cx="359133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Cutis </a:t>
            </a:r>
            <a:r>
              <a:rPr lang="es-CO" sz="3200" dirty="0" err="1"/>
              <a:t>Marmorata</a:t>
            </a:r>
            <a:r>
              <a:rPr lang="es-CO" sz="3200" dirty="0"/>
              <a:t> </a:t>
            </a:r>
          </a:p>
        </p:txBody>
      </p:sp>
      <p:pic>
        <p:nvPicPr>
          <p:cNvPr id="11266" name="Picture 2" descr="Resultado de imagen para cutis marmorata buceo">
            <a:extLst>
              <a:ext uri="{FF2B5EF4-FFF2-40B4-BE49-F238E27FC236}">
                <a16:creationId xmlns:a16="http://schemas.microsoft.com/office/drawing/2014/main" id="{27B8C8F5-5F0C-4ADB-ACBF-8B13CA59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57" y="2189443"/>
            <a:ext cx="5412815" cy="40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C54EE5-6B62-4AEC-A330-B7D8A8C55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6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E1307F-A3EC-4AE6-8F7B-904DD134D0C2}"/>
              </a:ext>
            </a:extLst>
          </p:cNvPr>
          <p:cNvSpPr txBox="1"/>
          <p:nvPr/>
        </p:nvSpPr>
        <p:spPr>
          <a:xfrm>
            <a:off x="553068" y="1194914"/>
            <a:ext cx="8226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Manifestaciones de la enfermedad por descompresión  </a:t>
            </a:r>
          </a:p>
        </p:txBody>
      </p:sp>
      <p:pic>
        <p:nvPicPr>
          <p:cNvPr id="5" name="Picture 2" descr="Resultado de imagen para burbujas  en tejidos">
            <a:extLst>
              <a:ext uri="{FF2B5EF4-FFF2-40B4-BE49-F238E27FC236}">
                <a16:creationId xmlns:a16="http://schemas.microsoft.com/office/drawing/2014/main" id="{15E2985B-3500-4330-9D53-0C7D111D6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94" y="3436182"/>
            <a:ext cx="2204042" cy="13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32D028-30DD-4466-8420-11F818E4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36" y="2208627"/>
            <a:ext cx="1449666" cy="17395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2A6AD0-6EF3-4E6F-8143-72D139B5F6A1}"/>
              </a:ext>
            </a:extLst>
          </p:cNvPr>
          <p:cNvSpPr txBox="1"/>
          <p:nvPr/>
        </p:nvSpPr>
        <p:spPr>
          <a:xfrm>
            <a:off x="553068" y="2009865"/>
            <a:ext cx="53983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Localización Extravascular de la burbuja </a:t>
            </a:r>
          </a:p>
        </p:txBody>
      </p:sp>
      <p:pic>
        <p:nvPicPr>
          <p:cNvPr id="14340" name="Picture 4" descr="Resultado de imagen para articulaciones">
            <a:extLst>
              <a:ext uri="{FF2B5EF4-FFF2-40B4-BE49-F238E27FC236}">
                <a16:creationId xmlns:a16="http://schemas.microsoft.com/office/drawing/2014/main" id="{67EE4F7A-D29E-4C41-9A31-7C849E2B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52" y="4515729"/>
            <a:ext cx="2462959" cy="184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FD99BA2-1AE5-4E08-A8D9-5AABC4BB51CD}"/>
              </a:ext>
            </a:extLst>
          </p:cNvPr>
          <p:cNvSpPr txBox="1"/>
          <p:nvPr/>
        </p:nvSpPr>
        <p:spPr>
          <a:xfrm>
            <a:off x="9187322" y="2912962"/>
            <a:ext cx="13216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 err="1"/>
              <a:t>Chokes</a:t>
            </a:r>
            <a:r>
              <a:rPr lang="es-CO" sz="1600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806BB5-05D3-4B9C-B259-C11596315CB2}"/>
              </a:ext>
            </a:extLst>
          </p:cNvPr>
          <p:cNvSpPr txBox="1"/>
          <p:nvPr/>
        </p:nvSpPr>
        <p:spPr>
          <a:xfrm>
            <a:off x="9410825" y="5254673"/>
            <a:ext cx="17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3C0A49B-4578-4B8F-9EFD-8334BC5FC174}"/>
              </a:ext>
            </a:extLst>
          </p:cNvPr>
          <p:cNvSpPr txBox="1"/>
          <p:nvPr/>
        </p:nvSpPr>
        <p:spPr>
          <a:xfrm>
            <a:off x="9145782" y="5261485"/>
            <a:ext cx="206377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Dolor articular 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92681B2A-5BB2-48F8-91B2-24F7013D903D}"/>
              </a:ext>
            </a:extLst>
          </p:cNvPr>
          <p:cNvSpPr/>
          <p:nvPr/>
        </p:nvSpPr>
        <p:spPr>
          <a:xfrm rot="20393131">
            <a:off x="3590433" y="3284416"/>
            <a:ext cx="1192696" cy="4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8F2D203C-B567-4725-AE29-92AD5F8ACADB}"/>
              </a:ext>
            </a:extLst>
          </p:cNvPr>
          <p:cNvSpPr/>
          <p:nvPr/>
        </p:nvSpPr>
        <p:spPr>
          <a:xfrm rot="2313511">
            <a:off x="3562889" y="4699029"/>
            <a:ext cx="1192696" cy="4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70C49E09-4F18-4E02-97C8-F5B37B920AA2}"/>
              </a:ext>
            </a:extLst>
          </p:cNvPr>
          <p:cNvSpPr/>
          <p:nvPr/>
        </p:nvSpPr>
        <p:spPr>
          <a:xfrm>
            <a:off x="7366147" y="2912962"/>
            <a:ext cx="1192696" cy="4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5D1B2CA2-91A6-4111-A1C5-B73102AC66C1}"/>
              </a:ext>
            </a:extLst>
          </p:cNvPr>
          <p:cNvSpPr/>
          <p:nvPr/>
        </p:nvSpPr>
        <p:spPr>
          <a:xfrm>
            <a:off x="7664035" y="5319775"/>
            <a:ext cx="1192696" cy="4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E54C486-DC9B-4C4C-AAE9-B0DD0396F7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5B5E86A4-BF17-45AF-BC9F-E705BAB43F9F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944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E1307F-A3EC-4AE6-8F7B-904DD134D0C2}"/>
              </a:ext>
            </a:extLst>
          </p:cNvPr>
          <p:cNvSpPr txBox="1"/>
          <p:nvPr/>
        </p:nvSpPr>
        <p:spPr>
          <a:xfrm>
            <a:off x="321614" y="1177888"/>
            <a:ext cx="822668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Manifestaciones de la enfermedad por descompresión  </a:t>
            </a:r>
          </a:p>
        </p:txBody>
      </p:sp>
      <p:pic>
        <p:nvPicPr>
          <p:cNvPr id="13314" name="Picture 2" descr="Resultado de imagen para sistema nervioso central">
            <a:extLst>
              <a:ext uri="{FF2B5EF4-FFF2-40B4-BE49-F238E27FC236}">
                <a16:creationId xmlns:a16="http://schemas.microsoft.com/office/drawing/2014/main" id="{C4315FBB-6EA1-406B-9520-438312A9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33" y="1968524"/>
            <a:ext cx="2463311" cy="197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burbujas  en tejidos">
            <a:extLst>
              <a:ext uri="{FF2B5EF4-FFF2-40B4-BE49-F238E27FC236}">
                <a16:creationId xmlns:a16="http://schemas.microsoft.com/office/drawing/2014/main" id="{77543937-08A0-494E-897F-43EAA23F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02" y="3456730"/>
            <a:ext cx="2182168" cy="13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sistema nervioso periferico">
            <a:extLst>
              <a:ext uri="{FF2B5EF4-FFF2-40B4-BE49-F238E27FC236}">
                <a16:creationId xmlns:a16="http://schemas.microsoft.com/office/drawing/2014/main" id="{0D8CCB84-86EF-4695-8C90-7200130E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68" y="4625009"/>
            <a:ext cx="2424420" cy="17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C183DC6C-4EE3-4E2E-831A-E5BBB2907FA1}"/>
              </a:ext>
            </a:extLst>
          </p:cNvPr>
          <p:cNvSpPr/>
          <p:nvPr/>
        </p:nvSpPr>
        <p:spPr>
          <a:xfrm rot="20393131">
            <a:off x="3605896" y="3068871"/>
            <a:ext cx="1192696" cy="4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7F7D37D2-9A4C-4164-9093-84A46FDFD5D0}"/>
              </a:ext>
            </a:extLst>
          </p:cNvPr>
          <p:cNvSpPr/>
          <p:nvPr/>
        </p:nvSpPr>
        <p:spPr>
          <a:xfrm rot="1977044">
            <a:off x="3618131" y="4573096"/>
            <a:ext cx="1192696" cy="47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47CDA7-66C3-4C36-8600-5586AEA00E7E}"/>
              </a:ext>
            </a:extLst>
          </p:cNvPr>
          <p:cNvSpPr txBox="1"/>
          <p:nvPr/>
        </p:nvSpPr>
        <p:spPr>
          <a:xfrm>
            <a:off x="8412401" y="2025646"/>
            <a:ext cx="33395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/>
              <a:t>Afectación de la corteza cerebral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2F42F9-DCF1-4230-A00C-6B3B0F93955B}"/>
              </a:ext>
            </a:extLst>
          </p:cNvPr>
          <p:cNvSpPr txBox="1"/>
          <p:nvPr/>
        </p:nvSpPr>
        <p:spPr>
          <a:xfrm>
            <a:off x="8359393" y="3107635"/>
            <a:ext cx="34455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Afectación del cordón medular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E0233AE-989E-4545-9768-1426C1D8509C}"/>
              </a:ext>
            </a:extLst>
          </p:cNvPr>
          <p:cNvSpPr txBox="1"/>
          <p:nvPr/>
        </p:nvSpPr>
        <p:spPr>
          <a:xfrm>
            <a:off x="8707682" y="5332561"/>
            <a:ext cx="28889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dirty="0"/>
              <a:t>Distorsión  de la sensibilidad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96B1CA9-7BF3-4F06-8B21-32519AFFC8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20FF704-BD8F-4847-AE63-C3A69E3F78B0}"/>
              </a:ext>
            </a:extLst>
          </p:cNvPr>
          <p:cNvSpPr txBox="1"/>
          <p:nvPr/>
        </p:nvSpPr>
        <p:spPr>
          <a:xfrm>
            <a:off x="149656" y="1959380"/>
            <a:ext cx="539831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Localización Extravascular de la burbuja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0D4B70-B88F-40ED-9978-D42B93A640EE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6363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8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E1307F-A3EC-4AE6-8F7B-904DD134D0C2}"/>
              </a:ext>
            </a:extLst>
          </p:cNvPr>
          <p:cNvSpPr txBox="1"/>
          <p:nvPr/>
        </p:nvSpPr>
        <p:spPr>
          <a:xfrm>
            <a:off x="414154" y="1430107"/>
            <a:ext cx="263050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Diagnostico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598D707-40DF-4D76-9C8C-CEEE4B071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7587092"/>
              </p:ext>
            </p:extLst>
          </p:nvPr>
        </p:nvGraphicFramePr>
        <p:xfrm>
          <a:off x="304800" y="1974574"/>
          <a:ext cx="11290852" cy="500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D9F7800-B870-4642-8498-090FFAE69B8E}"/>
              </a:ext>
            </a:extLst>
          </p:cNvPr>
          <p:cNvSpPr txBox="1"/>
          <p:nvPr/>
        </p:nvSpPr>
        <p:spPr>
          <a:xfrm>
            <a:off x="940902" y="2403516"/>
            <a:ext cx="15770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Anamnesis</a:t>
            </a:r>
            <a:r>
              <a:rPr lang="es-CO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8C4C09B-02FE-4098-9977-1C87ADD06D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AsOne/>
      </p:bldGraphic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1BCB139-ADD0-4F5C-8769-DD93DE79CCBE}"/>
              </a:ext>
            </a:extLst>
          </p:cNvPr>
          <p:cNvSpPr txBox="1"/>
          <p:nvPr/>
        </p:nvSpPr>
        <p:spPr>
          <a:xfrm>
            <a:off x="607625" y="2098813"/>
            <a:ext cx="21258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Anamnesis</a:t>
            </a:r>
            <a:r>
              <a:rPr lang="es-CO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CCC2F8-6F8E-4FBB-85B3-0A05E9677CB2}"/>
              </a:ext>
            </a:extLst>
          </p:cNvPr>
          <p:cNvSpPr txBox="1"/>
          <p:nvPr/>
        </p:nvSpPr>
        <p:spPr>
          <a:xfrm>
            <a:off x="3631095" y="1322294"/>
            <a:ext cx="516834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Enfermedad descompresiva Previa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E76C3AA-6029-4D60-BB44-8533D7323D08}"/>
              </a:ext>
            </a:extLst>
          </p:cNvPr>
          <p:cNvSpPr txBox="1"/>
          <p:nvPr/>
        </p:nvSpPr>
        <p:spPr>
          <a:xfrm>
            <a:off x="3532621" y="2206535"/>
            <a:ext cx="679836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Relación temporal del inicio de los síntomas y la exposición al cambio de presión barométrica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ED25A01-5794-463F-A529-66B191A3FAC6}"/>
              </a:ext>
            </a:extLst>
          </p:cNvPr>
          <p:cNvSpPr txBox="1"/>
          <p:nvPr/>
        </p:nvSpPr>
        <p:spPr>
          <a:xfrm>
            <a:off x="3631095" y="3273100"/>
            <a:ext cx="473102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Tasa de ascenso rápido  </a:t>
            </a:r>
          </a:p>
        </p:txBody>
      </p:sp>
      <p:pic>
        <p:nvPicPr>
          <p:cNvPr id="15362" name="Picture 2" descr="Resultado de imagen para dolor">
            <a:extLst>
              <a:ext uri="{FF2B5EF4-FFF2-40B4-BE49-F238E27FC236}">
                <a16:creationId xmlns:a16="http://schemas.microsoft.com/office/drawing/2014/main" id="{581A5B46-73EE-47DD-9A25-917E5DA70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4" y="4086872"/>
            <a:ext cx="2433501" cy="24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para accidente cerebrovascular">
            <a:extLst>
              <a:ext uri="{FF2B5EF4-FFF2-40B4-BE49-F238E27FC236}">
                <a16:creationId xmlns:a16="http://schemas.microsoft.com/office/drawing/2014/main" id="{4E017AC0-0398-4E98-B990-100C3784E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6" r="-2461"/>
          <a:stretch/>
        </p:blipFill>
        <p:spPr bwMode="auto">
          <a:xfrm>
            <a:off x="4298699" y="3882683"/>
            <a:ext cx="4167605" cy="28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n para dificultad respiratoria">
            <a:extLst>
              <a:ext uri="{FF2B5EF4-FFF2-40B4-BE49-F238E27FC236}">
                <a16:creationId xmlns:a16="http://schemas.microsoft.com/office/drawing/2014/main" id="{0FA226A9-1ECF-46E4-8943-A707B35B6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01" y="3882683"/>
            <a:ext cx="1524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F8798B-B7B7-46C8-9533-2EDB1F5FE4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02EEA82-E217-46C8-9854-6C7AB3365023}"/>
              </a:ext>
            </a:extLst>
          </p:cNvPr>
          <p:cNvSpPr txBox="1"/>
          <p:nvPr/>
        </p:nvSpPr>
        <p:spPr>
          <a:xfrm>
            <a:off x="795129" y="1984564"/>
            <a:ext cx="341906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Definición</a:t>
            </a:r>
            <a:r>
              <a:rPr lang="es-CO" sz="3200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56A952-8816-4BF4-B0DE-1F220AE233BA}"/>
              </a:ext>
            </a:extLst>
          </p:cNvPr>
          <p:cNvSpPr txBox="1"/>
          <p:nvPr/>
        </p:nvSpPr>
        <p:spPr>
          <a:xfrm>
            <a:off x="795129" y="3104501"/>
            <a:ext cx="988612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La enfermedad por descompresión es debida a la formación de burbujas intra o extravasculares y que  puede aparecer durante o después de la exposición a la reducción de la presión ambiental  ( Presión Barométrica).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9F2FB7B-F89F-41CA-B67D-DAB8BF43188D}"/>
              </a:ext>
            </a:extLst>
          </p:cNvPr>
          <p:cNvSpPr/>
          <p:nvPr/>
        </p:nvSpPr>
        <p:spPr>
          <a:xfrm>
            <a:off x="1126434" y="5963375"/>
            <a:ext cx="1048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6BB9EFB-5871-491C-B449-15D9E5578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34"/>
          <a:stretch/>
        </p:blipFill>
        <p:spPr>
          <a:xfrm>
            <a:off x="0" y="0"/>
            <a:ext cx="12192000" cy="10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9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8278" y="1048138"/>
            <a:ext cx="455874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Enfermedad por Descompresión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2717" t="15983" r="10346" b="16079"/>
          <a:stretch/>
        </p:blipFill>
        <p:spPr>
          <a:xfrm>
            <a:off x="3073221" y="1509804"/>
            <a:ext cx="5724260" cy="465830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007165" y="6334780"/>
            <a:ext cx="10641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297968-385D-4F7E-9971-61CE5025A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F9F4F79-72BC-4ADD-87DF-4147346AB845}"/>
              </a:ext>
            </a:extLst>
          </p:cNvPr>
          <p:cNvSpPr txBox="1"/>
          <p:nvPr/>
        </p:nvSpPr>
        <p:spPr>
          <a:xfrm>
            <a:off x="3264645" y="1534122"/>
            <a:ext cx="57110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Presentación clínica de la enfermedad</a:t>
            </a:r>
            <a:endParaRPr lang="es-CO" sz="28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D12EEA-9127-4887-83D2-F8713107DD5B}"/>
              </a:ext>
            </a:extLst>
          </p:cNvPr>
          <p:cNvSpPr txBox="1"/>
          <p:nvPr/>
        </p:nvSpPr>
        <p:spPr>
          <a:xfrm>
            <a:off x="322129" y="2570038"/>
            <a:ext cx="495661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Tipo I : </a:t>
            </a:r>
          </a:p>
          <a:p>
            <a:pPr algn="ctr"/>
            <a:r>
              <a:rPr lang="es-CO" sz="2400" dirty="0"/>
              <a:t>Presencia Solamente de dolor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32D716-62C7-40F8-B88F-2D3D3E105854}"/>
              </a:ext>
            </a:extLst>
          </p:cNvPr>
          <p:cNvSpPr txBox="1"/>
          <p:nvPr/>
        </p:nvSpPr>
        <p:spPr>
          <a:xfrm>
            <a:off x="7579768" y="2570037"/>
            <a:ext cx="3273436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Tipo II: </a:t>
            </a:r>
          </a:p>
          <a:p>
            <a:pPr algn="ctr"/>
            <a:r>
              <a:rPr lang="es-CO" sz="2400" dirty="0"/>
              <a:t>Condición clínica seria  </a:t>
            </a:r>
          </a:p>
        </p:txBody>
      </p:sp>
      <p:pic>
        <p:nvPicPr>
          <p:cNvPr id="9" name="Picture 2" descr="Resultado de imagen para dolor">
            <a:extLst>
              <a:ext uri="{FF2B5EF4-FFF2-40B4-BE49-F238E27FC236}">
                <a16:creationId xmlns:a16="http://schemas.microsoft.com/office/drawing/2014/main" id="{C9B003D6-240D-4C1D-B14E-1561B366F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221" y="4189392"/>
            <a:ext cx="2111785" cy="21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buceo libre">
            <a:extLst>
              <a:ext uri="{FF2B5EF4-FFF2-40B4-BE49-F238E27FC236}">
                <a16:creationId xmlns:a16="http://schemas.microsoft.com/office/drawing/2014/main" id="{D3502BDB-13EE-459B-BB77-1E674A9DD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49" y="381653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330047-34D6-497C-9948-4B4239E11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B717916-B20D-4B40-9FAF-C042EAA9B722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5364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B40D92-1E37-4A61-89E1-0F74169707E4}"/>
              </a:ext>
            </a:extLst>
          </p:cNvPr>
          <p:cNvSpPr txBox="1"/>
          <p:nvPr/>
        </p:nvSpPr>
        <p:spPr>
          <a:xfrm>
            <a:off x="888901" y="1704993"/>
            <a:ext cx="24273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Tratamiento</a:t>
            </a:r>
            <a:r>
              <a:rPr lang="es-CO" dirty="0"/>
              <a:t> </a:t>
            </a:r>
          </a:p>
        </p:txBody>
      </p:sp>
      <p:pic>
        <p:nvPicPr>
          <p:cNvPr id="16386" name="Picture 2" descr="Resultado de imagen para tratamiento">
            <a:extLst>
              <a:ext uri="{FF2B5EF4-FFF2-40B4-BE49-F238E27FC236}">
                <a16:creationId xmlns:a16="http://schemas.microsoft.com/office/drawing/2014/main" id="{2CFC0569-57E8-4DE1-BE95-0E0094EC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14" y="2449113"/>
            <a:ext cx="7337240" cy="37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F454FB-80F4-4B72-98AB-110A88265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1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tratamiento">
            <a:extLst>
              <a:ext uri="{FF2B5EF4-FFF2-40B4-BE49-F238E27FC236}">
                <a16:creationId xmlns:a16="http://schemas.microsoft.com/office/drawing/2014/main" id="{D93A94B7-5402-47EA-AFED-AFB5A5DF4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898" r="73720" b="47574"/>
          <a:stretch/>
        </p:blipFill>
        <p:spPr bwMode="auto">
          <a:xfrm>
            <a:off x="1032446" y="2450339"/>
            <a:ext cx="160371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70E5A-9B60-4A02-AB98-7990F15CD641}"/>
              </a:ext>
            </a:extLst>
          </p:cNvPr>
          <p:cNvSpPr txBox="1"/>
          <p:nvPr/>
        </p:nvSpPr>
        <p:spPr>
          <a:xfrm>
            <a:off x="718695" y="1572065"/>
            <a:ext cx="24273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Tratamiento</a:t>
            </a:r>
            <a:r>
              <a:rPr lang="es-CO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FE7CE3-A2B4-40CF-8639-BF7B1474A3B3}"/>
              </a:ext>
            </a:extLst>
          </p:cNvPr>
          <p:cNvSpPr txBox="1"/>
          <p:nvPr/>
        </p:nvSpPr>
        <p:spPr>
          <a:xfrm>
            <a:off x="4023361" y="1947368"/>
            <a:ext cx="72167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El profesional que valora al paciente deberá contar con conocimientos de Soporte Cardiovascular Avanzado.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C394C1-1E8C-4081-B567-17056EE73BA1}"/>
              </a:ext>
            </a:extLst>
          </p:cNvPr>
          <p:cNvSpPr txBox="1"/>
          <p:nvPr/>
        </p:nvSpPr>
        <p:spPr>
          <a:xfrm>
            <a:off x="4023361" y="3621144"/>
            <a:ext cx="72167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De la valoración clínica inicial del paciente dependerá la elección del tratamiento correcto. </a:t>
            </a:r>
          </a:p>
        </p:txBody>
      </p:sp>
      <p:pic>
        <p:nvPicPr>
          <p:cNvPr id="18436" name="Picture 4" descr="Resultado de imagen para cadena de supervivencia">
            <a:extLst>
              <a:ext uri="{FF2B5EF4-FFF2-40B4-BE49-F238E27FC236}">
                <a16:creationId xmlns:a16="http://schemas.microsoft.com/office/drawing/2014/main" id="{1E983676-8C52-4514-A3FB-3DFFE28D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70" y="4780890"/>
            <a:ext cx="5749657" cy="15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7734D97-6D63-4D7E-B104-E642C87B0E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tratamiento">
            <a:extLst>
              <a:ext uri="{FF2B5EF4-FFF2-40B4-BE49-F238E27FC236}">
                <a16:creationId xmlns:a16="http://schemas.microsoft.com/office/drawing/2014/main" id="{D93A94B7-5402-47EA-AFED-AFB5A5DF4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" t="7898" r="73720" b="47574"/>
          <a:stretch/>
        </p:blipFill>
        <p:spPr bwMode="auto">
          <a:xfrm>
            <a:off x="1179146" y="2236763"/>
            <a:ext cx="160371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70E5A-9B60-4A02-AB98-7990F15CD641}"/>
              </a:ext>
            </a:extLst>
          </p:cNvPr>
          <p:cNvSpPr txBox="1"/>
          <p:nvPr/>
        </p:nvSpPr>
        <p:spPr>
          <a:xfrm>
            <a:off x="767310" y="1466456"/>
            <a:ext cx="24273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Tratamiento</a:t>
            </a:r>
            <a:r>
              <a:rPr lang="es-CO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FE7CE3-A2B4-40CF-8639-BF7B1474A3B3}"/>
              </a:ext>
            </a:extLst>
          </p:cNvPr>
          <p:cNvSpPr txBox="1"/>
          <p:nvPr/>
        </p:nvSpPr>
        <p:spPr>
          <a:xfrm>
            <a:off x="4023361" y="1357184"/>
            <a:ext cx="72167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El profesional deberá establecer la estabilidad hemodinámica del paciente y actuar consecuente al estado del mismo.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C394C1-1E8C-4081-B567-17056EE73BA1}"/>
              </a:ext>
            </a:extLst>
          </p:cNvPr>
          <p:cNvSpPr txBox="1"/>
          <p:nvPr/>
        </p:nvSpPr>
        <p:spPr>
          <a:xfrm>
            <a:off x="4023361" y="3051686"/>
            <a:ext cx="721672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la valoración clínica incluye en minucioso y detallado examen neurológico. </a:t>
            </a:r>
          </a:p>
        </p:txBody>
      </p:sp>
      <p:pic>
        <p:nvPicPr>
          <p:cNvPr id="19458" name="Picture 2" descr="Resultado de imagen para examen neurologico dibujos">
            <a:extLst>
              <a:ext uri="{FF2B5EF4-FFF2-40B4-BE49-F238E27FC236}">
                <a16:creationId xmlns:a16="http://schemas.microsoft.com/office/drawing/2014/main" id="{CD99415E-2638-43CB-8AEB-BD3DFDFE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9" y="4376857"/>
            <a:ext cx="2764093" cy="2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Resultado de imagen para examen neurologico dibujos">
            <a:extLst>
              <a:ext uri="{FF2B5EF4-FFF2-40B4-BE49-F238E27FC236}">
                <a16:creationId xmlns:a16="http://schemas.microsoft.com/office/drawing/2014/main" id="{4588659C-7BFF-4608-B368-C78DC989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08" y="4376856"/>
            <a:ext cx="2106319" cy="220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Resultado de imagen para examen neurologico dibujos">
            <a:extLst>
              <a:ext uri="{FF2B5EF4-FFF2-40B4-BE49-F238E27FC236}">
                <a16:creationId xmlns:a16="http://schemas.microsoft.com/office/drawing/2014/main" id="{D0BFB464-CA68-4D6F-86EB-A25AFBD2F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8"/>
          <a:stretch/>
        </p:blipFill>
        <p:spPr bwMode="auto">
          <a:xfrm>
            <a:off x="9209405" y="4333331"/>
            <a:ext cx="1561689" cy="234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2D3B4B-AA94-4ACE-9CA5-C51997DEB8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0EF64A-4BB9-4C26-9813-62E425400CCE}"/>
              </a:ext>
            </a:extLst>
          </p:cNvPr>
          <p:cNvSpPr txBox="1"/>
          <p:nvPr/>
        </p:nvSpPr>
        <p:spPr>
          <a:xfrm>
            <a:off x="479413" y="1374353"/>
            <a:ext cx="242739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Tratamiento</a:t>
            </a:r>
            <a:r>
              <a:rPr lang="es-CO" dirty="0"/>
              <a:t> </a:t>
            </a:r>
          </a:p>
        </p:txBody>
      </p:sp>
      <p:pic>
        <p:nvPicPr>
          <p:cNvPr id="20482" name="Picture 2" descr="Resultado de imagen para dolor articular dibujo">
            <a:extLst>
              <a:ext uri="{FF2B5EF4-FFF2-40B4-BE49-F238E27FC236}">
                <a16:creationId xmlns:a16="http://schemas.microsoft.com/office/drawing/2014/main" id="{4EE7D88C-5EB2-450B-8411-24F3D310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33" y="2084294"/>
            <a:ext cx="2358381" cy="43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89026CD-BDE1-4C01-8714-13D97E9F5433}"/>
              </a:ext>
            </a:extLst>
          </p:cNvPr>
          <p:cNvSpPr txBox="1"/>
          <p:nvPr/>
        </p:nvSpPr>
        <p:spPr>
          <a:xfrm>
            <a:off x="4837010" y="3380383"/>
            <a:ext cx="590843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Dolor articular como única manifestación de la enfermedad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06C8CB-932D-4F0C-B774-CA4B3B635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9E382B-E402-481D-A8CB-4260D2CC3E53}"/>
              </a:ext>
            </a:extLst>
          </p:cNvPr>
          <p:cNvSpPr txBox="1"/>
          <p:nvPr/>
        </p:nvSpPr>
        <p:spPr>
          <a:xfrm>
            <a:off x="1057636" y="1765590"/>
            <a:ext cx="24273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Tratamiento</a:t>
            </a:r>
            <a:r>
              <a:rPr lang="es-CO" dirty="0"/>
              <a:t> </a:t>
            </a:r>
          </a:p>
        </p:txBody>
      </p:sp>
      <p:pic>
        <p:nvPicPr>
          <p:cNvPr id="21506" name="Picture 2" descr="Resultado de imagen para oxigeno">
            <a:extLst>
              <a:ext uri="{FF2B5EF4-FFF2-40B4-BE49-F238E27FC236}">
                <a16:creationId xmlns:a16="http://schemas.microsoft.com/office/drawing/2014/main" id="{2DAE6C22-37A1-495A-A325-71A373791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87" y="3088302"/>
            <a:ext cx="2492588" cy="261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EEC0355-6C88-4AFC-925A-9152E0EA52DE}"/>
              </a:ext>
            </a:extLst>
          </p:cNvPr>
          <p:cNvSpPr/>
          <p:nvPr/>
        </p:nvSpPr>
        <p:spPr>
          <a:xfrm>
            <a:off x="5695347" y="2027200"/>
            <a:ext cx="40807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CO" sz="2800" dirty="0"/>
              <a:t>Administre O2 Al 100 %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8BC3B3-16A6-452A-A8A2-F8FC869CFE55}"/>
              </a:ext>
            </a:extLst>
          </p:cNvPr>
          <p:cNvSpPr txBox="1"/>
          <p:nvPr/>
        </p:nvSpPr>
        <p:spPr>
          <a:xfrm>
            <a:off x="4935070" y="3186737"/>
            <a:ext cx="65269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tiempo mínimo de uso  2 horas – Tiempo máximo 3 horas</a:t>
            </a:r>
          </a:p>
        </p:txBody>
      </p:sp>
      <p:pic>
        <p:nvPicPr>
          <p:cNvPr id="21508" name="Picture 4" descr="Resultado de imagen para oxigenoterapia de alto flujo">
            <a:extLst>
              <a:ext uri="{FF2B5EF4-FFF2-40B4-BE49-F238E27FC236}">
                <a16:creationId xmlns:a16="http://schemas.microsoft.com/office/drawing/2014/main" id="{4B2EAD94-87A6-4620-BD6A-4EC09907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90" y="4128247"/>
            <a:ext cx="2884360" cy="25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1EB6D16-BCD8-4968-B506-DE2A5C191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44A75E8-E633-44A4-8D3F-9D8E05B52B13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1263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952D86-0C88-404B-AA57-4960762D8CC0}"/>
              </a:ext>
            </a:extLst>
          </p:cNvPr>
          <p:cNvSpPr txBox="1"/>
          <p:nvPr/>
        </p:nvSpPr>
        <p:spPr>
          <a:xfrm>
            <a:off x="671593" y="2020669"/>
            <a:ext cx="331263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Terapia coadyuvante </a:t>
            </a:r>
            <a:endParaRPr lang="es-CO" dirty="0"/>
          </a:p>
        </p:txBody>
      </p:sp>
      <p:pic>
        <p:nvPicPr>
          <p:cNvPr id="5" name="Picture 2" descr="Resultado de imagen para tratamiento">
            <a:extLst>
              <a:ext uri="{FF2B5EF4-FFF2-40B4-BE49-F238E27FC236}">
                <a16:creationId xmlns:a16="http://schemas.microsoft.com/office/drawing/2014/main" id="{AC9FB49E-444C-4B22-A85B-CB4C6300F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4" t="12027" r="5625" b="49343"/>
          <a:stretch/>
        </p:blipFill>
        <p:spPr bwMode="auto">
          <a:xfrm>
            <a:off x="1066291" y="3094893"/>
            <a:ext cx="157558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7D8763-6A42-4ED6-8B8B-D87E18498DC3}"/>
              </a:ext>
            </a:extLst>
          </p:cNvPr>
          <p:cNvSpPr txBox="1"/>
          <p:nvPr/>
        </p:nvSpPr>
        <p:spPr>
          <a:xfrm>
            <a:off x="3553922" y="3094893"/>
            <a:ext cx="779870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Dexametasona :  4 a 8 mg IM o IV</a:t>
            </a:r>
          </a:p>
          <a:p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 err="1"/>
              <a:t>Metil</a:t>
            </a:r>
            <a:r>
              <a:rPr lang="es-CO" sz="2400" dirty="0"/>
              <a:t> </a:t>
            </a:r>
            <a:r>
              <a:rPr lang="es-CO" sz="2400" dirty="0" err="1"/>
              <a:t>prednisolona</a:t>
            </a:r>
            <a:r>
              <a:rPr lang="es-CO" sz="2400" dirty="0"/>
              <a:t> : 30 mg e infusión de 5.4 mg /kg/hora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Considere el uso de analgésicos.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DF8FA1D-08C4-4A82-94C5-1599E6C0B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tratamiento">
            <a:extLst>
              <a:ext uri="{FF2B5EF4-FFF2-40B4-BE49-F238E27FC236}">
                <a16:creationId xmlns:a16="http://schemas.microsoft.com/office/drawing/2014/main" id="{79BE1F63-3EE1-4CCE-B5B8-F157E6632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1" t="12027" r="29049" b="48641"/>
          <a:stretch/>
        </p:blipFill>
        <p:spPr bwMode="auto">
          <a:xfrm>
            <a:off x="1375762" y="2899901"/>
            <a:ext cx="1702191" cy="170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DFF57F7-2040-445B-A1B6-1B9E43E9C92F}"/>
              </a:ext>
            </a:extLst>
          </p:cNvPr>
          <p:cNvSpPr txBox="1"/>
          <p:nvPr/>
        </p:nvSpPr>
        <p:spPr>
          <a:xfrm>
            <a:off x="1111264" y="1821496"/>
            <a:ext cx="331263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Terapia coadyuvante 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2A2DEB8-531B-4083-9D40-0911EDCA2778}"/>
              </a:ext>
            </a:extLst>
          </p:cNvPr>
          <p:cNvSpPr/>
          <p:nvPr/>
        </p:nvSpPr>
        <p:spPr>
          <a:xfrm>
            <a:off x="5062136" y="3058498"/>
            <a:ext cx="5235344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O" sz="2800" dirty="0"/>
              <a:t>Líquidos parenterales:</a:t>
            </a:r>
          </a:p>
          <a:p>
            <a:pPr algn="ctr"/>
            <a:endParaRPr lang="es-CO" sz="2800" dirty="0"/>
          </a:p>
          <a:p>
            <a:pPr algn="ctr"/>
            <a:r>
              <a:rPr lang="es-CO" sz="2800" dirty="0"/>
              <a:t>Disminuye la Hemoconcentración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1020AC-C19B-4102-B514-7858623E3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6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EB41E-7ED6-43DE-9681-1EE27E3E00DF}"/>
              </a:ext>
            </a:extLst>
          </p:cNvPr>
          <p:cNvSpPr txBox="1"/>
          <p:nvPr/>
        </p:nvSpPr>
        <p:spPr>
          <a:xfrm>
            <a:off x="708012" y="1253654"/>
            <a:ext cx="242739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Tratamiento</a:t>
            </a:r>
            <a:r>
              <a:rPr lang="es-CO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C0684-F49A-4A3E-BEE5-A792F9F22433}"/>
              </a:ext>
            </a:extLst>
          </p:cNvPr>
          <p:cNvSpPr txBox="1"/>
          <p:nvPr/>
        </p:nvSpPr>
        <p:spPr>
          <a:xfrm>
            <a:off x="5700932" y="2845586"/>
            <a:ext cx="458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Paciente con choque circulatorio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6345A3-6AB2-4442-BF30-85F87F0661F9}"/>
              </a:ext>
            </a:extLst>
          </p:cNvPr>
          <p:cNvSpPr txBox="1"/>
          <p:nvPr/>
        </p:nvSpPr>
        <p:spPr>
          <a:xfrm>
            <a:off x="5549705" y="3984085"/>
            <a:ext cx="541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Cuadro clínico compatible con embolia gaseosa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E836A2-14D7-460F-9787-DF4284E8799E}"/>
              </a:ext>
            </a:extLst>
          </p:cNvPr>
          <p:cNvSpPr txBox="1"/>
          <p:nvPr/>
        </p:nvSpPr>
        <p:spPr>
          <a:xfrm>
            <a:off x="5549705" y="5230585"/>
            <a:ext cx="522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sz="2400" dirty="0"/>
              <a:t>Alteración neurológica manifiesta o evidenciada en la exploración física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007AB19-4EB7-433D-A745-98D8F93CAF74}"/>
              </a:ext>
            </a:extLst>
          </p:cNvPr>
          <p:cNvSpPr txBox="1"/>
          <p:nvPr/>
        </p:nvSpPr>
        <p:spPr>
          <a:xfrm>
            <a:off x="3517337" y="1776874"/>
            <a:ext cx="49588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Condición Clínica Grave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36E708B-9DBD-4447-BD2E-705022708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6818737-318D-4D6E-9640-9C12DECF6D6F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pic>
        <p:nvPicPr>
          <p:cNvPr id="1026" name="Picture 2" descr="Resultado de imagen para accidentes en buceo">
            <a:extLst>
              <a:ext uri="{FF2B5EF4-FFF2-40B4-BE49-F238E27FC236}">
                <a16:creationId xmlns:a16="http://schemas.microsoft.com/office/drawing/2014/main" id="{DB89C69E-FC3C-4046-A5A8-0232DA146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2" y="2845586"/>
            <a:ext cx="4855845" cy="27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6" grpId="0"/>
      <p:bldP spid="8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F44D6F-662A-435C-B716-101C307853E3}"/>
              </a:ext>
            </a:extLst>
          </p:cNvPr>
          <p:cNvSpPr txBox="1"/>
          <p:nvPr/>
        </p:nvSpPr>
        <p:spPr>
          <a:xfrm>
            <a:off x="3548466" y="1761563"/>
            <a:ext cx="501360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Síndromes Fisiopatológicos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838390-FBE8-44E9-B11B-A413ADC48033}"/>
              </a:ext>
            </a:extLst>
          </p:cNvPr>
          <p:cNvSpPr txBox="1"/>
          <p:nvPr/>
        </p:nvSpPr>
        <p:spPr>
          <a:xfrm>
            <a:off x="1033474" y="3697426"/>
            <a:ext cx="392264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Embolia arterial gaseosa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39797BD-D108-4150-82B6-4DEE28925155}"/>
              </a:ext>
            </a:extLst>
          </p:cNvPr>
          <p:cNvSpPr/>
          <p:nvPr/>
        </p:nvSpPr>
        <p:spPr>
          <a:xfrm>
            <a:off x="1345808" y="6081312"/>
            <a:ext cx="1048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0EB49E-E241-4F6A-A674-3BDD18614136}"/>
              </a:ext>
            </a:extLst>
          </p:cNvPr>
          <p:cNvSpPr txBox="1"/>
          <p:nvPr/>
        </p:nvSpPr>
        <p:spPr>
          <a:xfrm>
            <a:off x="6758301" y="3697426"/>
            <a:ext cx="482970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Enfermedad por descompresión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F14F15-2AD0-4358-BF64-EEDB790FCB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para camara hiperbarica">
            <a:extLst>
              <a:ext uri="{FF2B5EF4-FFF2-40B4-BE49-F238E27FC236}">
                <a16:creationId xmlns:a16="http://schemas.microsoft.com/office/drawing/2014/main" id="{D15799AA-97BD-47CC-9B1B-B3207206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6" y="2274052"/>
            <a:ext cx="4908263" cy="36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n relacionada">
            <a:extLst>
              <a:ext uri="{FF2B5EF4-FFF2-40B4-BE49-F238E27FC236}">
                <a16:creationId xmlns:a16="http://schemas.microsoft.com/office/drawing/2014/main" id="{D9904704-A419-4328-B63B-18E5AA17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36" y="2376598"/>
            <a:ext cx="4771535" cy="35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0EBECA9-3DE3-4D9C-9569-3BA3068050C9}"/>
              </a:ext>
            </a:extLst>
          </p:cNvPr>
          <p:cNvSpPr txBox="1"/>
          <p:nvPr/>
        </p:nvSpPr>
        <p:spPr>
          <a:xfrm>
            <a:off x="3186332" y="1339120"/>
            <a:ext cx="49588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Cámara Hiperbárica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17E744-622E-47DA-9D06-9A075BA4F0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AC66E47-6A21-471D-A433-09412F817128}"/>
              </a:ext>
            </a:extLst>
          </p:cNvPr>
          <p:cNvSpPr txBox="1"/>
          <p:nvPr/>
        </p:nvSpPr>
        <p:spPr>
          <a:xfrm>
            <a:off x="2549094" y="1304677"/>
            <a:ext cx="71178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Efectos del Oxigeno hiperbárico en el Organismo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FF6E6B-3E99-42C6-ABA1-CEEF779D50CE}"/>
              </a:ext>
            </a:extLst>
          </p:cNvPr>
          <p:cNvSpPr txBox="1"/>
          <p:nvPr/>
        </p:nvSpPr>
        <p:spPr>
          <a:xfrm>
            <a:off x="5214729" y="2691268"/>
            <a:ext cx="6056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400" dirty="0"/>
              <a:t>Efecto  Mecánico Volumétrico : Ley de Boyle </a:t>
            </a:r>
          </a:p>
          <a:p>
            <a:pPr marL="342900" indent="-342900">
              <a:buAutoNum type="arabicPeriod"/>
            </a:pPr>
            <a:endParaRPr lang="es-CO" sz="2400" dirty="0"/>
          </a:p>
          <a:p>
            <a:pPr marL="342900" indent="-342900">
              <a:buAutoNum type="arabicPeriod"/>
            </a:pPr>
            <a:r>
              <a:rPr lang="es-CO" sz="2400" dirty="0"/>
              <a:t>Efecto de la presión parcial de Oxigeno en todos los tejidos : 400 </a:t>
            </a:r>
            <a:r>
              <a:rPr lang="es-CO" sz="2400" dirty="0" err="1"/>
              <a:t>mmHg</a:t>
            </a:r>
            <a:r>
              <a:rPr lang="es-CO" sz="2400" dirty="0"/>
              <a:t>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99CF3A-9ED4-4A11-8C71-E396EC76552C}"/>
              </a:ext>
            </a:extLst>
          </p:cNvPr>
          <p:cNvSpPr/>
          <p:nvPr/>
        </p:nvSpPr>
        <p:spPr>
          <a:xfrm>
            <a:off x="795130" y="5770403"/>
            <a:ext cx="10959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/>
              <a:t>Luna-Rodríguez CL. Fundamento científico de la </a:t>
            </a:r>
            <a:r>
              <a:rPr lang="es-CO" sz="1200" dirty="0" err="1"/>
              <a:t>oxígenoterapia</a:t>
            </a:r>
            <a:r>
              <a:rPr lang="es-CO" sz="1200" dirty="0"/>
              <a:t> hiperbárica en el tratamiento del pie diabético infectado grave en medicina basada en evidencias. </a:t>
            </a:r>
            <a:r>
              <a:rPr lang="es-CO" sz="1200" dirty="0" err="1"/>
              <a:t>Med</a:t>
            </a:r>
            <a:r>
              <a:rPr lang="es-CO" sz="1200" dirty="0"/>
              <a:t> </a:t>
            </a:r>
            <a:r>
              <a:rPr lang="es-CO" sz="1200" dirty="0" err="1"/>
              <a:t>Int</a:t>
            </a:r>
            <a:r>
              <a:rPr lang="es-CO" sz="1200" dirty="0"/>
              <a:t> Mex 2010;26(4):374-382</a:t>
            </a:r>
            <a:r>
              <a:rPr lang="es-CO" sz="1600" dirty="0"/>
              <a:t>.</a:t>
            </a:r>
          </a:p>
        </p:txBody>
      </p:sp>
      <p:pic>
        <p:nvPicPr>
          <p:cNvPr id="26626" name="Picture 2" descr="Resultado de imagen para camara hiperbarica">
            <a:extLst>
              <a:ext uri="{FF2B5EF4-FFF2-40B4-BE49-F238E27FC236}">
                <a16:creationId xmlns:a16="http://schemas.microsoft.com/office/drawing/2014/main" id="{02DDF6B2-1CDF-4F4E-9689-35BBC51E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" y="2145213"/>
            <a:ext cx="3507929" cy="35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8DFEEF-7A93-4577-B519-149C16993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C7341E9-B801-4FAF-9FFA-6CD117D5D9FB}"/>
              </a:ext>
            </a:extLst>
          </p:cNvPr>
          <p:cNvSpPr/>
          <p:nvPr/>
        </p:nvSpPr>
        <p:spPr>
          <a:xfrm>
            <a:off x="795130" y="6357495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275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DDF09D-9ACD-4AA7-B8DD-B31597C2AEA1}"/>
              </a:ext>
            </a:extLst>
          </p:cNvPr>
          <p:cNvSpPr txBox="1"/>
          <p:nvPr/>
        </p:nvSpPr>
        <p:spPr>
          <a:xfrm>
            <a:off x="940403" y="1456379"/>
            <a:ext cx="769864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Prevención de la enfermedad por descompresión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209828-1A0F-4C27-BDA1-452B334F140E}"/>
              </a:ext>
            </a:extLst>
          </p:cNvPr>
          <p:cNvSpPr txBox="1"/>
          <p:nvPr/>
        </p:nvSpPr>
        <p:spPr>
          <a:xfrm>
            <a:off x="5734879" y="2715714"/>
            <a:ext cx="519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 Administración de O2 al 100%.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182C01-AA20-43E3-BED0-D620AA725BDE}"/>
              </a:ext>
            </a:extLst>
          </p:cNvPr>
          <p:cNvSpPr txBox="1"/>
          <p:nvPr/>
        </p:nvSpPr>
        <p:spPr>
          <a:xfrm>
            <a:off x="5301845" y="3576722"/>
            <a:ext cx="432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 </a:t>
            </a:r>
            <a:r>
              <a:rPr lang="es-CO" sz="2400" dirty="0" err="1"/>
              <a:t>Duraciòn</a:t>
            </a:r>
            <a:r>
              <a:rPr lang="es-CO" sz="2400" dirty="0"/>
              <a:t> entre 1 y 4 horas.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C88ABC-8BCD-4D1B-AB13-6E748478B5F4}"/>
              </a:ext>
            </a:extLst>
          </p:cNvPr>
          <p:cNvSpPr txBox="1"/>
          <p:nvPr/>
        </p:nvSpPr>
        <p:spPr>
          <a:xfrm>
            <a:off x="4883857" y="4725239"/>
            <a:ext cx="5929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 La combinación con ejercicio disminuye el tiempo de </a:t>
            </a:r>
            <a:r>
              <a:rPr lang="es-CO" sz="2400" dirty="0" err="1"/>
              <a:t>desnitrogenizacion</a:t>
            </a:r>
            <a:r>
              <a:rPr lang="es-CO" sz="2400" dirty="0"/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A72114D-F68A-4771-AF4F-E8249CC1E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E83E978-03F4-459F-9374-AA06C6C87172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90974E27-C795-4F1F-8486-E91D18E7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6" y="2476106"/>
            <a:ext cx="4418261" cy="294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id="{49F03FF4-637F-4567-B20A-87A460C8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56" y="1032714"/>
            <a:ext cx="7275318" cy="54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51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6542" y="1387034"/>
            <a:ext cx="743029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800" dirty="0"/>
              <a:t>Consideraciones para volar después de Bucear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06542" y="2295665"/>
            <a:ext cx="831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Inmersión menor a 2 horas de tiempo de buceo acumulado en las ultimas 48 :  12 horas </a:t>
            </a:r>
            <a:r>
              <a:rPr lang="es-CO" sz="2000" dirty="0"/>
              <a:t>	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06542" y="3993766"/>
            <a:ext cx="8707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Las inmersiones que requieren paradas de esperan 24 a 48 horas.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5DA72B-5849-495F-A517-6D32978CF121}"/>
              </a:ext>
            </a:extLst>
          </p:cNvPr>
          <p:cNvSpPr/>
          <p:nvPr/>
        </p:nvSpPr>
        <p:spPr>
          <a:xfrm>
            <a:off x="706542" y="3405041"/>
            <a:ext cx="6343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/>
              <a:t>Múltiples inmersiones , Esperar mínimo 24 horas </a:t>
            </a:r>
          </a:p>
        </p:txBody>
      </p:sp>
      <p:pic>
        <p:nvPicPr>
          <p:cNvPr id="28674" name="Picture 2" descr="Resultado de imagen para buceador feliz">
            <a:extLst>
              <a:ext uri="{FF2B5EF4-FFF2-40B4-BE49-F238E27FC236}">
                <a16:creationId xmlns:a16="http://schemas.microsoft.com/office/drawing/2014/main" id="{F2407364-2A5D-4C3F-8E27-2C110F9C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89" y="4409265"/>
            <a:ext cx="3257843" cy="21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BBFE4D-7995-440C-BE1F-0FAC8242C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buceo">
            <a:extLst>
              <a:ext uri="{FF2B5EF4-FFF2-40B4-BE49-F238E27FC236}">
                <a16:creationId xmlns:a16="http://schemas.microsoft.com/office/drawing/2014/main" id="{D51B960D-E2FC-47EA-8FCE-62B3FA49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8" y="507683"/>
            <a:ext cx="5430748" cy="40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camara de desnitrogenizacion">
            <a:extLst>
              <a:ext uri="{FF2B5EF4-FFF2-40B4-BE49-F238E27FC236}">
                <a16:creationId xmlns:a16="http://schemas.microsoft.com/office/drawing/2014/main" id="{B5DFB75D-4E19-4DD7-A532-C44A6A4C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4" y="1246823"/>
            <a:ext cx="7664761" cy="42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>
            <a:extLst>
              <a:ext uri="{FF2B5EF4-FFF2-40B4-BE49-F238E27FC236}">
                <a16:creationId xmlns:a16="http://schemas.microsoft.com/office/drawing/2014/main" id="{BCED6B12-7C57-4F85-966F-AC1F144FA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507683"/>
            <a:ext cx="7729464" cy="58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estacion espacial internacional">
            <a:extLst>
              <a:ext uri="{FF2B5EF4-FFF2-40B4-BE49-F238E27FC236}">
                <a16:creationId xmlns:a16="http://schemas.microsoft.com/office/drawing/2014/main" id="{E3B171A9-F94E-405A-B1A7-8689F1BF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8" y="835013"/>
            <a:ext cx="909399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4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BF41966-65D5-40E8-B046-DD051A9F3F5D}"/>
              </a:ext>
            </a:extLst>
          </p:cNvPr>
          <p:cNvSpPr txBox="1"/>
          <p:nvPr/>
        </p:nvSpPr>
        <p:spPr>
          <a:xfrm>
            <a:off x="1247457" y="1488617"/>
            <a:ext cx="303474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Conclusiones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7F114F-A0B7-47AC-B60D-9EE77ADE77FE}"/>
              </a:ext>
            </a:extLst>
          </p:cNvPr>
          <p:cNvSpPr txBox="1"/>
          <p:nvPr/>
        </p:nvSpPr>
        <p:spPr>
          <a:xfrm>
            <a:off x="1126434" y="2358887"/>
            <a:ext cx="1007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La principal condición predisponente es el cambio rápido de presión barométrica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46C93-D5F4-4785-AD8E-A4C20B2BBA8B}"/>
              </a:ext>
            </a:extLst>
          </p:cNvPr>
          <p:cNvSpPr txBox="1"/>
          <p:nvPr/>
        </p:nvSpPr>
        <p:spPr>
          <a:xfrm>
            <a:off x="1126434" y="3587022"/>
            <a:ext cx="1007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El enfoque diagnostico se basa en la valoración de la exposición del individuo al ambiente hiperbárico y la relación temporal con el inicio de lo síntomas. 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5F5A69-0F0A-4753-93C3-D71715C8D9A5}"/>
              </a:ext>
            </a:extLst>
          </p:cNvPr>
          <p:cNvSpPr txBox="1"/>
          <p:nvPr/>
        </p:nvSpPr>
        <p:spPr>
          <a:xfrm>
            <a:off x="1126434" y="4815157"/>
            <a:ext cx="10071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El tratamiento dependerá de la clasificación final de la enfermedad y de la respuesta al tratamiento instaurado.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07562E-C0FC-46EE-9C15-04B49465F3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434"/>
          <a:stretch/>
        </p:blipFill>
        <p:spPr>
          <a:xfrm>
            <a:off x="24189" y="-38562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95802" y="3727122"/>
            <a:ext cx="4934702" cy="679326"/>
          </a:xfrm>
        </p:spPr>
        <p:txBody>
          <a:bodyPr>
            <a:normAutofit/>
          </a:bodyPr>
          <a:lstStyle/>
          <a:p>
            <a:pPr algn="ctr"/>
            <a:r>
              <a:rPr lang="es-CO" sz="3200" dirty="0"/>
              <a:t>Gracias por su Atención </a:t>
            </a:r>
          </a:p>
        </p:txBody>
      </p:sp>
      <p:pic>
        <p:nvPicPr>
          <p:cNvPr id="4" name="Picture 2" descr="Resultado de imagen para universidad nacional">
            <a:extLst>
              <a:ext uri="{FF2B5EF4-FFF2-40B4-BE49-F238E27FC236}">
                <a16:creationId xmlns:a16="http://schemas.microsoft.com/office/drawing/2014/main" id="{BCFDDDCA-C1CF-46C6-AA04-9CDB01D3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54" y="737896"/>
            <a:ext cx="2821398" cy="148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eronáutica civil">
            <a:extLst>
              <a:ext uri="{FF2B5EF4-FFF2-40B4-BE49-F238E27FC236}">
                <a16:creationId xmlns:a16="http://schemas.microsoft.com/office/drawing/2014/main" id="{3460D6CE-81DA-4CF7-9F24-B5E6659B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324" y="450269"/>
            <a:ext cx="1648696" cy="1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edicina aeroespacial en colombia">
            <a:extLst>
              <a:ext uri="{FF2B5EF4-FFF2-40B4-BE49-F238E27FC236}">
                <a16:creationId xmlns:a16="http://schemas.microsoft.com/office/drawing/2014/main" id="{BBC9E214-5C70-4150-A839-47843C82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9" y="753689"/>
            <a:ext cx="1987488" cy="14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1E355F9-2B91-4C24-BA54-F2F5DBD0A290}"/>
              </a:ext>
            </a:extLst>
          </p:cNvPr>
          <p:cNvSpPr/>
          <p:nvPr/>
        </p:nvSpPr>
        <p:spPr>
          <a:xfrm>
            <a:off x="2851717" y="2683719"/>
            <a:ext cx="8318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dirty="0"/>
              <a:t>Enfermedad por descompresión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FB0C825-78CB-4F9E-B6EE-ECDA25B7326D}"/>
              </a:ext>
            </a:extLst>
          </p:cNvPr>
          <p:cNvSpPr txBox="1"/>
          <p:nvPr/>
        </p:nvSpPr>
        <p:spPr>
          <a:xfrm>
            <a:off x="4419469" y="4682803"/>
            <a:ext cx="3687367" cy="208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Rafael David Ramírez Orjuela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Medicina Aeroespacial </a:t>
            </a:r>
          </a:p>
          <a:p>
            <a:pPr algn="ctr"/>
            <a:endParaRPr lang="es-CO" dirty="0"/>
          </a:p>
          <a:p>
            <a:pPr algn="ctr"/>
            <a:r>
              <a:rPr lang="es-CO" dirty="0"/>
              <a:t>Universidad Nacional de Colombia </a:t>
            </a:r>
          </a:p>
          <a:p>
            <a:pPr algn="ctr"/>
            <a:endParaRPr lang="es-CO" dirty="0"/>
          </a:p>
          <a:p>
            <a:pPr algn="ctr"/>
            <a:r>
              <a:rPr lang="es-CO" b="1" dirty="0">
                <a:hlinkClick r:id="rId5"/>
              </a:rPr>
              <a:t>rramirezo@unal.edu.co</a:t>
            </a:r>
            <a:r>
              <a:rPr lang="es-CO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659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E536B28-0EED-4230-9499-C3227FD47EBC}"/>
              </a:ext>
            </a:extLst>
          </p:cNvPr>
          <p:cNvSpPr txBox="1"/>
          <p:nvPr/>
        </p:nvSpPr>
        <p:spPr>
          <a:xfrm>
            <a:off x="1219303" y="1488012"/>
            <a:ext cx="59810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Embolia arterial gaseosa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5DAE48-5BF6-4F42-9FC5-78956005495D}"/>
              </a:ext>
            </a:extLst>
          </p:cNvPr>
          <p:cNvSpPr txBox="1"/>
          <p:nvPr/>
        </p:nvSpPr>
        <p:spPr>
          <a:xfrm>
            <a:off x="1528487" y="3100538"/>
            <a:ext cx="584420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Se produce principalmente durante la exposición hiperbárica : BUCEO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D16E9B-CCA7-4000-9982-4955193CFDD8}"/>
              </a:ext>
            </a:extLst>
          </p:cNvPr>
          <p:cNvSpPr txBox="1"/>
          <p:nvPr/>
        </p:nvSpPr>
        <p:spPr>
          <a:xfrm>
            <a:off x="1528487" y="4490108"/>
            <a:ext cx="53626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dirty="0"/>
              <a:t>Puede ocurrir en ascensos de tan solo 1 a 1.5 </a:t>
            </a:r>
            <a:r>
              <a:rPr lang="es-CO" sz="2400" dirty="0" err="1"/>
              <a:t>mts</a:t>
            </a:r>
            <a:r>
              <a:rPr lang="es-CO" sz="2400" dirty="0"/>
              <a:t> de profundidad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BD188A-F6B9-404C-A4AE-7A534B8BBC9B}"/>
              </a:ext>
            </a:extLst>
          </p:cNvPr>
          <p:cNvSpPr/>
          <p:nvPr/>
        </p:nvSpPr>
        <p:spPr>
          <a:xfrm>
            <a:off x="775964" y="6194665"/>
            <a:ext cx="1048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pic>
        <p:nvPicPr>
          <p:cNvPr id="1026" name="Picture 2" descr="Resultado de imagen para ascenso en buceo ilustraciones">
            <a:extLst>
              <a:ext uri="{FF2B5EF4-FFF2-40B4-BE49-F238E27FC236}">
                <a16:creationId xmlns:a16="http://schemas.microsoft.com/office/drawing/2014/main" id="{4E7FA81F-5906-4596-BB10-8D0041662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1" b="20100"/>
          <a:stretch/>
        </p:blipFill>
        <p:spPr bwMode="auto">
          <a:xfrm>
            <a:off x="8710173" y="4187687"/>
            <a:ext cx="2143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scenso en buceo ilustraciones">
            <a:extLst>
              <a:ext uri="{FF2B5EF4-FFF2-40B4-BE49-F238E27FC236}">
                <a16:creationId xmlns:a16="http://schemas.microsoft.com/office/drawing/2014/main" id="{11756D1D-6304-4CF7-AC2C-44CB22DE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270" y="13729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92FE37-423C-4C4C-BAC0-8524DE6235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F8A0E3-CDAD-4691-B9BE-8FEC1B0EF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15" t="23782" r="34000" b="11776"/>
          <a:stretch/>
        </p:blipFill>
        <p:spPr>
          <a:xfrm>
            <a:off x="5460188" y="1806705"/>
            <a:ext cx="6211860" cy="4557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A57994F-1CC6-4F5E-ACC6-0AEA7EAA9450}"/>
              </a:ext>
            </a:extLst>
          </p:cNvPr>
          <p:cNvSpPr txBox="1"/>
          <p:nvPr/>
        </p:nvSpPr>
        <p:spPr>
          <a:xfrm>
            <a:off x="573357" y="1221930"/>
            <a:ext cx="59810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Embolia arterial gaseosa </a:t>
            </a:r>
          </a:p>
        </p:txBody>
      </p:sp>
      <p:pic>
        <p:nvPicPr>
          <p:cNvPr id="4098" name="Picture 2" descr="Resultado de imagen para buceo">
            <a:extLst>
              <a:ext uri="{FF2B5EF4-FFF2-40B4-BE49-F238E27FC236}">
                <a16:creationId xmlns:a16="http://schemas.microsoft.com/office/drawing/2014/main" id="{3BB92778-A2D3-430E-A6E5-C11A1C93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" y="2612039"/>
            <a:ext cx="4732723" cy="278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A6A2CB-63F6-48CC-BE94-3BC3BD9249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83C590B-7513-4734-AE52-124AA8AF81D1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981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9E6592-121B-4DDC-8D48-C66A624F98EA}"/>
              </a:ext>
            </a:extLst>
          </p:cNvPr>
          <p:cNvSpPr txBox="1"/>
          <p:nvPr/>
        </p:nvSpPr>
        <p:spPr>
          <a:xfrm>
            <a:off x="613255" y="1151931"/>
            <a:ext cx="5981011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Embolia arterial gaseosa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E3235B-CE61-4ED6-B55C-CD5A505E7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69" t="18856" r="33538" b="14239"/>
          <a:stretch/>
        </p:blipFill>
        <p:spPr>
          <a:xfrm>
            <a:off x="457098" y="1814037"/>
            <a:ext cx="6293326" cy="4716377"/>
          </a:xfrm>
          <a:prstGeom prst="rect">
            <a:avLst/>
          </a:prstGeom>
        </p:spPr>
      </p:pic>
      <p:pic>
        <p:nvPicPr>
          <p:cNvPr id="3074" name="Picture 2" descr="Resultado de imagen para buceo libre">
            <a:extLst>
              <a:ext uri="{FF2B5EF4-FFF2-40B4-BE49-F238E27FC236}">
                <a16:creationId xmlns:a16="http://schemas.microsoft.com/office/drawing/2014/main" id="{943E7C9A-BBA9-42C0-836E-5BFD32940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01" y="2306402"/>
            <a:ext cx="4706161" cy="352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E12C89E-F49E-4319-8743-2BB8CF7162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1B8B30B-19BC-4573-B4E8-2B32BD2A5410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5661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C2BA984-F76A-4D1E-9379-991E8F540769}"/>
              </a:ext>
            </a:extLst>
          </p:cNvPr>
          <p:cNvSpPr txBox="1"/>
          <p:nvPr/>
        </p:nvSpPr>
        <p:spPr>
          <a:xfrm>
            <a:off x="540318" y="1303597"/>
            <a:ext cx="6939138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200" dirty="0"/>
              <a:t>Enfermedad por Descompresión</a:t>
            </a:r>
            <a:endParaRPr lang="es-CO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81B16E-6119-4329-8217-DB5CFB03BEC3}"/>
              </a:ext>
            </a:extLst>
          </p:cNvPr>
          <p:cNvSpPr txBox="1"/>
          <p:nvPr/>
        </p:nvSpPr>
        <p:spPr>
          <a:xfrm>
            <a:off x="540318" y="2113444"/>
            <a:ext cx="1023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Inicia con la formación y aumento de tamaño de burbujas intra y extravasculares.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6E1DD97-694D-4061-A145-17E5210CB673}"/>
              </a:ext>
            </a:extLst>
          </p:cNvPr>
          <p:cNvSpPr/>
          <p:nvPr/>
        </p:nvSpPr>
        <p:spPr>
          <a:xfrm>
            <a:off x="856875" y="6549620"/>
            <a:ext cx="10361708" cy="308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  <p:pic>
        <p:nvPicPr>
          <p:cNvPr id="2050" name="Picture 2" descr="Resultado de imagen para ascenso en buceo ilustraciones">
            <a:extLst>
              <a:ext uri="{FF2B5EF4-FFF2-40B4-BE49-F238E27FC236}">
                <a16:creationId xmlns:a16="http://schemas.microsoft.com/office/drawing/2014/main" id="{D6D9DEFD-1B91-457C-A3FA-F48621B7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39" y="2615088"/>
            <a:ext cx="4590840" cy="14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hipobarica">
            <a:extLst>
              <a:ext uri="{FF2B5EF4-FFF2-40B4-BE49-F238E27FC236}">
                <a16:creationId xmlns:a16="http://schemas.microsoft.com/office/drawing/2014/main" id="{873CA077-E8A0-4928-9C86-D4D71C03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09" y="3092169"/>
            <a:ext cx="3867531" cy="257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actividades extravehiculares">
            <a:extLst>
              <a:ext uri="{FF2B5EF4-FFF2-40B4-BE49-F238E27FC236}">
                <a16:creationId xmlns:a16="http://schemas.microsoft.com/office/drawing/2014/main" id="{8355B7EC-65AE-4CAA-B919-D1A81A95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65" y="4117170"/>
            <a:ext cx="2339789" cy="22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893B11-798B-402E-A88E-CAFD2B6D48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5464" y="1080248"/>
            <a:ext cx="530749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Formación de la Burbuja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FFECD8-C3E4-4CA2-B7FC-13811D68EF15}"/>
              </a:ext>
            </a:extLst>
          </p:cNvPr>
          <p:cNvSpPr/>
          <p:nvPr/>
        </p:nvSpPr>
        <p:spPr>
          <a:xfrm>
            <a:off x="1011242" y="6279360"/>
            <a:ext cx="10031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W EBB  JT, P ILMANIS  AA.  </a:t>
            </a:r>
            <a:r>
              <a:rPr lang="es-CO" sz="1400" dirty="0" err="1"/>
              <a:t>Fifty</a:t>
            </a:r>
            <a:r>
              <a:rPr lang="es-CO" sz="1400" dirty="0"/>
              <a:t> </a:t>
            </a:r>
            <a:r>
              <a:rPr lang="es-CO" sz="1400" dirty="0" err="1"/>
              <a:t>years</a:t>
            </a:r>
            <a:r>
              <a:rPr lang="es-CO" sz="1400" dirty="0"/>
              <a:t> </a:t>
            </a:r>
            <a:r>
              <a:rPr lang="es-CO" sz="1400" dirty="0" err="1"/>
              <a:t>of</a:t>
            </a:r>
            <a:r>
              <a:rPr lang="es-CO" sz="1400" dirty="0"/>
              <a:t> </a:t>
            </a:r>
            <a:r>
              <a:rPr lang="es-CO" sz="1400" dirty="0" err="1"/>
              <a:t>decompression</a:t>
            </a:r>
            <a:r>
              <a:rPr lang="es-CO" sz="1400" dirty="0"/>
              <a:t> </a:t>
            </a:r>
            <a:r>
              <a:rPr lang="es-CO" sz="1400" dirty="0" err="1"/>
              <a:t>sickness</a:t>
            </a:r>
            <a:r>
              <a:rPr lang="es-CO" sz="1400" dirty="0"/>
              <a:t> </a:t>
            </a:r>
            <a:r>
              <a:rPr lang="es-CO" sz="1400" dirty="0" err="1"/>
              <a:t>research</a:t>
            </a:r>
            <a:r>
              <a:rPr lang="es-CO" sz="1400" dirty="0"/>
              <a:t> at Brooks AFB, TX: 1960-2010 . </a:t>
            </a:r>
            <a:r>
              <a:rPr lang="es-CO" sz="1400" dirty="0" err="1"/>
              <a:t>Aviat</a:t>
            </a:r>
            <a:r>
              <a:rPr lang="es-CO" sz="1400" dirty="0"/>
              <a:t> </a:t>
            </a:r>
            <a:r>
              <a:rPr lang="es-CO" sz="1400" dirty="0" err="1"/>
              <a:t>Space</a:t>
            </a:r>
            <a:r>
              <a:rPr lang="es-CO" sz="1400" dirty="0"/>
              <a:t> </a:t>
            </a:r>
            <a:r>
              <a:rPr lang="es-CO" sz="1400" dirty="0" err="1"/>
              <a:t>Environ</a:t>
            </a:r>
            <a:r>
              <a:rPr lang="es-CO" sz="1400" dirty="0"/>
              <a:t> </a:t>
            </a:r>
            <a:r>
              <a:rPr lang="es-CO" sz="1400" dirty="0" err="1"/>
              <a:t>Med</a:t>
            </a:r>
            <a:r>
              <a:rPr lang="es-CO" sz="1400" dirty="0"/>
              <a:t> 2011; 82(5, </a:t>
            </a:r>
            <a:r>
              <a:rPr lang="es-CO" sz="1400" dirty="0" err="1"/>
              <a:t>Suppl</a:t>
            </a:r>
            <a:r>
              <a:rPr lang="es-CO" sz="1400" dirty="0"/>
              <a:t>.):A1–A25.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18F6C9-43C0-4F71-9949-FC02358374A1}"/>
              </a:ext>
            </a:extLst>
          </p:cNvPr>
          <p:cNvSpPr txBox="1"/>
          <p:nvPr/>
        </p:nvSpPr>
        <p:spPr>
          <a:xfrm>
            <a:off x="2529503" y="1925182"/>
            <a:ext cx="253116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Ley de Boyle </a:t>
            </a:r>
          </a:p>
        </p:txBody>
      </p:sp>
      <p:pic>
        <p:nvPicPr>
          <p:cNvPr id="9" name="Picture 2" descr="Resultado de imagen para ley de boyle ejemplos cotidianos">
            <a:extLst>
              <a:ext uri="{FF2B5EF4-FFF2-40B4-BE49-F238E27FC236}">
                <a16:creationId xmlns:a16="http://schemas.microsoft.com/office/drawing/2014/main" id="{BA7A9AC4-3570-401F-8D20-CFC23811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9" y="2468661"/>
            <a:ext cx="5996754" cy="32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D98C07-79DF-48FC-B5C1-C04DEA095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1" t="25743" r="51476" b="6826"/>
          <a:stretch/>
        </p:blipFill>
        <p:spPr>
          <a:xfrm>
            <a:off x="7802033" y="927512"/>
            <a:ext cx="3339185" cy="53518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B8CEA01-BB51-46E7-BEEC-868501F5C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736997" y="2365708"/>
            <a:ext cx="259742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/>
              <a:t>Ley de Henry </a:t>
            </a:r>
          </a:p>
        </p:txBody>
      </p:sp>
      <p:pic>
        <p:nvPicPr>
          <p:cNvPr id="1028" name="Picture 4" descr="Resultado de imagen para ley de henry graf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t="30785" r="8812" b="13404"/>
          <a:stretch/>
        </p:blipFill>
        <p:spPr bwMode="auto">
          <a:xfrm>
            <a:off x="886913" y="3543398"/>
            <a:ext cx="4297597" cy="21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7F74691-CF8E-40BD-B977-661FB1514A21}"/>
              </a:ext>
            </a:extLst>
          </p:cNvPr>
          <p:cNvSpPr txBox="1"/>
          <p:nvPr/>
        </p:nvSpPr>
        <p:spPr>
          <a:xfrm>
            <a:off x="381961" y="1126463"/>
            <a:ext cx="530749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Formación de la Burbuja </a:t>
            </a:r>
          </a:p>
        </p:txBody>
      </p:sp>
      <p:pic>
        <p:nvPicPr>
          <p:cNvPr id="5122" name="Picture 2" descr="Resultado de imagen para coca cola explotando">
            <a:extLst>
              <a:ext uri="{FF2B5EF4-FFF2-40B4-BE49-F238E27FC236}">
                <a16:creationId xmlns:a16="http://schemas.microsoft.com/office/drawing/2014/main" id="{9276F6EA-C704-4EB6-9751-4B7644DC3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363" r="410"/>
          <a:stretch/>
        </p:blipFill>
        <p:spPr bwMode="auto">
          <a:xfrm>
            <a:off x="6712926" y="1264024"/>
            <a:ext cx="4676733" cy="51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FE4226F-3D67-422D-8DE1-FCC4D701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434"/>
          <a:stretch/>
        </p:blipFill>
        <p:spPr>
          <a:xfrm>
            <a:off x="0" y="0"/>
            <a:ext cx="12192000" cy="99843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3672779-ADB1-47A5-8CC8-1B66796173FF}"/>
              </a:ext>
            </a:extLst>
          </p:cNvPr>
          <p:cNvSpPr/>
          <p:nvPr/>
        </p:nvSpPr>
        <p:spPr>
          <a:xfrm>
            <a:off x="573357" y="6364003"/>
            <a:ext cx="110335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Descompresion</a:t>
            </a:r>
            <a:r>
              <a:rPr lang="en-US" sz="1400" dirty="0"/>
              <a:t> illness ; Richard D Vann, Frank K Butler, Simon J Mitchell, Richard E Moon,</a:t>
            </a:r>
            <a:r>
              <a:rPr lang="es-CO" sz="1400" dirty="0"/>
              <a:t> </a:t>
            </a:r>
            <a:r>
              <a:rPr lang="es-CO" sz="1400" dirty="0" err="1"/>
              <a:t>Lancet</a:t>
            </a:r>
            <a:r>
              <a:rPr lang="es-CO" sz="1400" dirty="0"/>
              <a:t> 2010; 377: 153–64;</a:t>
            </a:r>
            <a:r>
              <a:rPr lang="nl-NL" sz="1400" dirty="0"/>
              <a:t> Vol 377 January 8, 2011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1948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66586C9ECD704FAD64FB3BD4C57539" ma:contentTypeVersion="0" ma:contentTypeDescription="Crear nuevo documento." ma:contentTypeScope="" ma:versionID="f887ee3c222cc5ef71b4564453c3be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4717E4-AEBC-4864-AC36-E3D43EF55CF9}"/>
</file>

<file path=customXml/itemProps2.xml><?xml version="1.0" encoding="utf-8"?>
<ds:datastoreItem xmlns:ds="http://schemas.openxmlformats.org/officeDocument/2006/customXml" ds:itemID="{B8790C3F-ACDA-4457-BA97-CDDF49A8D123}"/>
</file>

<file path=customXml/itemProps3.xml><?xml version="1.0" encoding="utf-8"?>
<ds:datastoreItem xmlns:ds="http://schemas.openxmlformats.org/officeDocument/2006/customXml" ds:itemID="{F0B51026-DFE5-4530-B10A-A9AAA457E9E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15408</TotalTime>
  <Words>1319</Words>
  <Application>Microsoft Office PowerPoint</Application>
  <PresentationFormat>Panorámica</PresentationFormat>
  <Paragraphs>134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Ancizar Sans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Enfermedad por descompresión</dc:title>
  <dc:creator>David Ramírez</dc:creator>
  <cp:lastModifiedBy>David Ramírez</cp:lastModifiedBy>
  <cp:revision>130</cp:revision>
  <dcterms:created xsi:type="dcterms:W3CDTF">2017-05-15T12:38:51Z</dcterms:created>
  <dcterms:modified xsi:type="dcterms:W3CDTF">2017-08-03T01:56:23Z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0x010100F966586C9ECD704FAD64FB3BD4C57539</vt:lpwstr>
  </property>
</Properties>
</file>