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59"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9" autoAdjust="0"/>
    <p:restoredTop sz="94660"/>
  </p:normalViewPr>
  <p:slideViewPr>
    <p:cSldViewPr snapToGrid="0" snapToObjects="1" showGuides="1">
      <p:cViewPr varScale="1">
        <p:scale>
          <a:sx n="109" d="100"/>
          <a:sy n="109" d="100"/>
        </p:scale>
        <p:origin x="1428" y="114"/>
      </p:cViewPr>
      <p:guideLst>
        <p:guide orient="horz" pos="2160"/>
        <p:guide pos="301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027A31-8B70-484C-A67D-DC17AAB13D95}" type="datetimeFigureOut">
              <a:rPr lang="es-ES" smtClean="0"/>
              <a:t>28/07/2017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E4CE45-D4DB-2342-87C1-B960E212B0CC}" type="slidenum">
              <a:rPr lang="es-ES" smtClean="0"/>
              <a:t>‹Nº›</a:t>
            </a:fld>
            <a:endParaRPr lang="es-ES"/>
          </a:p>
        </p:txBody>
      </p:sp>
    </p:spTree>
    <p:extLst>
      <p:ext uri="{BB962C8B-B14F-4D97-AF65-F5344CB8AC3E}">
        <p14:creationId xmlns:p14="http://schemas.microsoft.com/office/powerpoint/2010/main" val="1819905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0FF5C-916C-FC4C-8491-FA264B13FCF2}" type="datetimeFigureOut">
              <a:rPr lang="es-ES" smtClean="0"/>
              <a:t>28/07/2017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E7605E-031D-5D48-BE3A-91A96A7C5466}" type="slidenum">
              <a:rPr lang="es-ES" smtClean="0"/>
              <a:t>‹Nº›</a:t>
            </a:fld>
            <a:endParaRPr lang="es-ES"/>
          </a:p>
        </p:txBody>
      </p:sp>
    </p:spTree>
    <p:extLst>
      <p:ext uri="{BB962C8B-B14F-4D97-AF65-F5344CB8AC3E}">
        <p14:creationId xmlns:p14="http://schemas.microsoft.com/office/powerpoint/2010/main" val="38915584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5" name="Imagen 4" descr="Plantilla PPT AEROCIVIL-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7384"/>
            <a:ext cx="9217024" cy="6912768"/>
          </a:xfrm>
          <a:prstGeom prst="rect">
            <a:avLst/>
          </a:prstGeom>
        </p:spPr>
      </p:pic>
      <p:sp>
        <p:nvSpPr>
          <p:cNvPr id="2" name="Título 1"/>
          <p:cNvSpPr>
            <a:spLocks noGrp="1"/>
          </p:cNvSpPr>
          <p:nvPr>
            <p:ph type="ctrTitle"/>
          </p:nvPr>
        </p:nvSpPr>
        <p:spPr>
          <a:xfrm>
            <a:off x="627980" y="3058778"/>
            <a:ext cx="7847686" cy="97074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627979" y="4231906"/>
            <a:ext cx="7847687"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343071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4_Diapositiva de título">
    <p:spTree>
      <p:nvGrpSpPr>
        <p:cNvPr id="1" name=""/>
        <p:cNvGrpSpPr/>
        <p:nvPr/>
      </p:nvGrpSpPr>
      <p:grpSpPr>
        <a:xfrm>
          <a:off x="0" y="0"/>
          <a:ext cx="0" cy="0"/>
          <a:chOff x="0" y="0"/>
          <a:chExt cx="0" cy="0"/>
        </a:xfrm>
      </p:grpSpPr>
      <p:pic>
        <p:nvPicPr>
          <p:cNvPr id="5" name="Imagen 4" descr="Plantilla PPT AEROCIVIL-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627980" y="3058778"/>
            <a:ext cx="7847686" cy="97074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627979" y="4231906"/>
            <a:ext cx="7847687"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382524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pic>
        <p:nvPicPr>
          <p:cNvPr id="5" name="Imagen 4" descr="Plantilla PPT AEROCIVIL-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510390" y="2577849"/>
            <a:ext cx="3158381" cy="137292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510390" y="3950773"/>
            <a:ext cx="3158381"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6" name="Marcador de contenido 2"/>
          <p:cNvSpPr>
            <a:spLocks noGrp="1"/>
          </p:cNvSpPr>
          <p:nvPr>
            <p:ph idx="10"/>
          </p:nvPr>
        </p:nvSpPr>
        <p:spPr>
          <a:xfrm>
            <a:off x="3892190" y="1700808"/>
            <a:ext cx="5288322" cy="4264764"/>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166639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Diapositiva de título">
    <p:spTree>
      <p:nvGrpSpPr>
        <p:cNvPr id="1" name=""/>
        <p:cNvGrpSpPr/>
        <p:nvPr/>
      </p:nvGrpSpPr>
      <p:grpSpPr>
        <a:xfrm>
          <a:off x="0" y="0"/>
          <a:ext cx="0" cy="0"/>
          <a:chOff x="0" y="0"/>
          <a:chExt cx="0" cy="0"/>
        </a:xfrm>
      </p:grpSpPr>
      <p:pic>
        <p:nvPicPr>
          <p:cNvPr id="4" name="Imagen 3" descr="Plantilla PPT AEROCIVIL-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627980" y="3058778"/>
            <a:ext cx="7847686" cy="97074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627979" y="4231906"/>
            <a:ext cx="7847687"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700858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Diapositiva de título">
    <p:spTree>
      <p:nvGrpSpPr>
        <p:cNvPr id="1" name=""/>
        <p:cNvGrpSpPr/>
        <p:nvPr/>
      </p:nvGrpSpPr>
      <p:grpSpPr>
        <a:xfrm>
          <a:off x="0" y="0"/>
          <a:ext cx="0" cy="0"/>
          <a:chOff x="0" y="0"/>
          <a:chExt cx="0" cy="0"/>
        </a:xfrm>
      </p:grpSpPr>
      <p:pic>
        <p:nvPicPr>
          <p:cNvPr id="4" name="Imagen 3" descr="Plantilla PPT AEROCIVIL-0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510390" y="2577849"/>
            <a:ext cx="3158381" cy="137292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510390" y="3950773"/>
            <a:ext cx="3158381"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6" name="Marcador de contenido 2"/>
          <p:cNvSpPr>
            <a:spLocks noGrp="1"/>
          </p:cNvSpPr>
          <p:nvPr>
            <p:ph idx="10"/>
          </p:nvPr>
        </p:nvSpPr>
        <p:spPr>
          <a:xfrm>
            <a:off x="3892190" y="1700808"/>
            <a:ext cx="5288322" cy="4264764"/>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202947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8_Diapositiva de título">
    <p:spTree>
      <p:nvGrpSpPr>
        <p:cNvPr id="1" name=""/>
        <p:cNvGrpSpPr/>
        <p:nvPr/>
      </p:nvGrpSpPr>
      <p:grpSpPr>
        <a:xfrm>
          <a:off x="0" y="0"/>
          <a:ext cx="0" cy="0"/>
          <a:chOff x="0" y="0"/>
          <a:chExt cx="0" cy="0"/>
        </a:xfrm>
      </p:grpSpPr>
      <p:pic>
        <p:nvPicPr>
          <p:cNvPr id="5" name="Imagen 4" descr="Plantilla PPT AEROCIVIL-0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627980" y="3058778"/>
            <a:ext cx="7847686" cy="97074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627979" y="4231906"/>
            <a:ext cx="7847687"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693074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Diapositiva de título">
    <p:spTree>
      <p:nvGrpSpPr>
        <p:cNvPr id="1" name=""/>
        <p:cNvGrpSpPr/>
        <p:nvPr/>
      </p:nvGrpSpPr>
      <p:grpSpPr>
        <a:xfrm>
          <a:off x="0" y="0"/>
          <a:ext cx="0" cy="0"/>
          <a:chOff x="0" y="0"/>
          <a:chExt cx="0" cy="0"/>
        </a:xfrm>
      </p:grpSpPr>
      <p:pic>
        <p:nvPicPr>
          <p:cNvPr id="5" name="Imagen 4" descr="Plantilla PPT AEROCIVIL-0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510390" y="2577849"/>
            <a:ext cx="3158381" cy="137292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510390" y="3950773"/>
            <a:ext cx="3158381"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6" name="Marcador de contenido 2"/>
          <p:cNvSpPr>
            <a:spLocks noGrp="1"/>
          </p:cNvSpPr>
          <p:nvPr>
            <p:ph idx="10"/>
          </p:nvPr>
        </p:nvSpPr>
        <p:spPr>
          <a:xfrm>
            <a:off x="3892190" y="1700808"/>
            <a:ext cx="5288322" cy="4264764"/>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336497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5" name="Imagen 4" descr="Plantilla PPT AEROCIVIL-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7384"/>
            <a:ext cx="9217024" cy="6912768"/>
          </a:xfrm>
          <a:prstGeom prst="rect">
            <a:avLst/>
          </a:prstGeom>
        </p:spPr>
      </p:pic>
      <p:sp>
        <p:nvSpPr>
          <p:cNvPr id="2" name="Título 1"/>
          <p:cNvSpPr>
            <a:spLocks noGrp="1"/>
          </p:cNvSpPr>
          <p:nvPr>
            <p:ph type="ctrTitle"/>
          </p:nvPr>
        </p:nvSpPr>
        <p:spPr>
          <a:xfrm>
            <a:off x="510390" y="2577849"/>
            <a:ext cx="3158381" cy="137292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510390" y="3950773"/>
            <a:ext cx="3158381"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6" name="Marcador de contenido 2"/>
          <p:cNvSpPr>
            <a:spLocks noGrp="1"/>
          </p:cNvSpPr>
          <p:nvPr>
            <p:ph idx="10"/>
          </p:nvPr>
        </p:nvSpPr>
        <p:spPr>
          <a:xfrm>
            <a:off x="3892190" y="1700808"/>
            <a:ext cx="5288322" cy="4264764"/>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216528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a:xfrm>
            <a:off x="457200" y="1799011"/>
            <a:ext cx="8229600" cy="4327151"/>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p>
            <a:fld id="{E63BB23A-EB26-7E4D-8E64-18BBA921D8E4}" type="datetime1">
              <a:rPr lang="es-AR" smtClean="0"/>
              <a:t>28/07/2017</a:t>
            </a:fld>
            <a:endParaRPr lang="es-ES"/>
          </a:p>
        </p:txBody>
      </p:sp>
      <p:sp>
        <p:nvSpPr>
          <p:cNvPr id="5" name="Marcador de pie de página 4"/>
          <p:cNvSpPr>
            <a:spLocks noGrp="1"/>
          </p:cNvSpPr>
          <p:nvPr>
            <p:ph type="ftr" sz="quarter" idx="11"/>
          </p:nvPr>
        </p:nvSpPr>
        <p:spPr/>
        <p:txBody>
          <a:bodyPr/>
          <a:lstStyle/>
          <a:p>
            <a:r>
              <a:rPr lang="es-ES"/>
              <a:t>www.aerocivil.gov.co</a:t>
            </a:r>
          </a:p>
        </p:txBody>
      </p:sp>
      <p:sp>
        <p:nvSpPr>
          <p:cNvPr id="6" name="Marcador de número de diapositiva 5"/>
          <p:cNvSpPr>
            <a:spLocks noGrp="1"/>
          </p:cNvSpPr>
          <p:nvPr>
            <p:ph type="sldNum" sz="quarter" idx="12"/>
          </p:nvPr>
        </p:nvSpPr>
        <p:spPr/>
        <p:txBody>
          <a:bodyPr/>
          <a:lstStyle/>
          <a:p>
            <a:fld id="{88F8E628-6199-4E49-B97E-043B0DCFEA8E}" type="slidenum">
              <a:rPr lang="es-ES" smtClean="0"/>
              <a:t>‹Nº›</a:t>
            </a:fld>
            <a:endParaRPr lang="es-ES"/>
          </a:p>
        </p:txBody>
      </p:sp>
    </p:spTree>
    <p:extLst>
      <p:ext uri="{BB962C8B-B14F-4D97-AF65-F5344CB8AC3E}">
        <p14:creationId xmlns:p14="http://schemas.microsoft.com/office/powerpoint/2010/main" val="305693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472568EC-4245-DD4C-84C2-75CD8A3AD1D4}" type="datetime1">
              <a:rPr lang="es-AR" smtClean="0"/>
              <a:t>28/07/2017</a:t>
            </a:fld>
            <a:endParaRPr lang="es-ES"/>
          </a:p>
        </p:txBody>
      </p:sp>
      <p:sp>
        <p:nvSpPr>
          <p:cNvPr id="5" name="Marcador de pie de página 4"/>
          <p:cNvSpPr>
            <a:spLocks noGrp="1"/>
          </p:cNvSpPr>
          <p:nvPr>
            <p:ph type="ftr" sz="quarter" idx="11"/>
          </p:nvPr>
        </p:nvSpPr>
        <p:spPr/>
        <p:txBody>
          <a:bodyPr/>
          <a:lstStyle/>
          <a:p>
            <a:r>
              <a:rPr lang="es-ES"/>
              <a:t>www.aerocivil.gov.co</a:t>
            </a:r>
          </a:p>
        </p:txBody>
      </p:sp>
      <p:sp>
        <p:nvSpPr>
          <p:cNvPr id="6" name="Marcador de número de diapositiva 5"/>
          <p:cNvSpPr>
            <a:spLocks noGrp="1"/>
          </p:cNvSpPr>
          <p:nvPr>
            <p:ph type="sldNum" sz="quarter" idx="12"/>
          </p:nvPr>
        </p:nvSpPr>
        <p:spPr/>
        <p:txBody>
          <a:bodyPr/>
          <a:lstStyle/>
          <a:p>
            <a:fld id="{88F8E628-6199-4E49-B97E-043B0DCFEA8E}" type="slidenum">
              <a:rPr lang="es-ES" smtClean="0"/>
              <a:t>‹Nº›</a:t>
            </a:fld>
            <a:endParaRPr lang="es-ES"/>
          </a:p>
        </p:txBody>
      </p:sp>
    </p:spTree>
    <p:extLst>
      <p:ext uri="{BB962C8B-B14F-4D97-AF65-F5344CB8AC3E}">
        <p14:creationId xmlns:p14="http://schemas.microsoft.com/office/powerpoint/2010/main" val="189371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751979"/>
            <a:ext cx="4038600" cy="4374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751979"/>
            <a:ext cx="4038600" cy="43741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5B5B27B-6F0D-224B-A2ED-EB63453D4360}" type="datetime1">
              <a:rPr lang="es-AR" smtClean="0"/>
              <a:t>28/07/2017</a:t>
            </a:fld>
            <a:endParaRPr lang="es-ES"/>
          </a:p>
        </p:txBody>
      </p:sp>
      <p:sp>
        <p:nvSpPr>
          <p:cNvPr id="6" name="Marcador de pie de página 5"/>
          <p:cNvSpPr>
            <a:spLocks noGrp="1"/>
          </p:cNvSpPr>
          <p:nvPr>
            <p:ph type="ftr" sz="quarter" idx="11"/>
          </p:nvPr>
        </p:nvSpPr>
        <p:spPr/>
        <p:txBody>
          <a:bodyPr/>
          <a:lstStyle/>
          <a:p>
            <a:r>
              <a:rPr lang="es-ES"/>
              <a:t>www.aerocivil.gov.co</a:t>
            </a:r>
          </a:p>
        </p:txBody>
      </p:sp>
      <p:sp>
        <p:nvSpPr>
          <p:cNvPr id="7" name="Marcador de número de diapositiva 6"/>
          <p:cNvSpPr>
            <a:spLocks noGrp="1"/>
          </p:cNvSpPr>
          <p:nvPr>
            <p:ph type="sldNum" sz="quarter" idx="12"/>
          </p:nvPr>
        </p:nvSpPr>
        <p:spPr/>
        <p:txBody>
          <a:bodyPr/>
          <a:lstStyle/>
          <a:p>
            <a:fld id="{88F8E628-6199-4E49-B97E-043B0DCFEA8E}" type="slidenum">
              <a:rPr lang="es-ES" smtClean="0"/>
              <a:t>‹Nº›</a:t>
            </a:fld>
            <a:endParaRPr lang="es-ES"/>
          </a:p>
        </p:txBody>
      </p:sp>
    </p:spTree>
    <p:extLst>
      <p:ext uri="{BB962C8B-B14F-4D97-AF65-F5344CB8AC3E}">
        <p14:creationId xmlns:p14="http://schemas.microsoft.com/office/powerpoint/2010/main" val="402537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1D09ED7A-7F90-B949-B4C0-68A7D9C17043}" type="datetime1">
              <a:rPr lang="es-AR" smtClean="0"/>
              <a:t>28/07/2017</a:t>
            </a:fld>
            <a:endParaRPr lang="es-ES"/>
          </a:p>
        </p:txBody>
      </p:sp>
      <p:sp>
        <p:nvSpPr>
          <p:cNvPr id="4" name="Marcador de pie de página 3"/>
          <p:cNvSpPr>
            <a:spLocks noGrp="1"/>
          </p:cNvSpPr>
          <p:nvPr>
            <p:ph type="ftr" sz="quarter" idx="11"/>
          </p:nvPr>
        </p:nvSpPr>
        <p:spPr/>
        <p:txBody>
          <a:bodyPr/>
          <a:lstStyle/>
          <a:p>
            <a:r>
              <a:rPr lang="es-ES"/>
              <a:t>www.aerocivil.gov.co</a:t>
            </a:r>
          </a:p>
        </p:txBody>
      </p:sp>
      <p:sp>
        <p:nvSpPr>
          <p:cNvPr id="5" name="Marcador de número de diapositiva 4"/>
          <p:cNvSpPr>
            <a:spLocks noGrp="1"/>
          </p:cNvSpPr>
          <p:nvPr>
            <p:ph type="sldNum" sz="quarter" idx="12"/>
          </p:nvPr>
        </p:nvSpPr>
        <p:spPr/>
        <p:txBody>
          <a:bodyPr/>
          <a:lstStyle/>
          <a:p>
            <a:fld id="{88F8E628-6199-4E49-B97E-043B0DCFEA8E}" type="slidenum">
              <a:rPr lang="es-ES" smtClean="0"/>
              <a:t>‹Nº›</a:t>
            </a:fld>
            <a:endParaRPr lang="es-ES"/>
          </a:p>
        </p:txBody>
      </p:sp>
    </p:spTree>
    <p:extLst>
      <p:ext uri="{BB962C8B-B14F-4D97-AF65-F5344CB8AC3E}">
        <p14:creationId xmlns:p14="http://schemas.microsoft.com/office/powerpoint/2010/main" val="200813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28BC24F-8CBB-494F-9A21-7BED0805888B}" type="datetime1">
              <a:rPr lang="es-AR" smtClean="0"/>
              <a:t>28/07/2017</a:t>
            </a:fld>
            <a:endParaRPr lang="es-ES"/>
          </a:p>
        </p:txBody>
      </p:sp>
      <p:sp>
        <p:nvSpPr>
          <p:cNvPr id="3" name="Marcador de pie de página 2"/>
          <p:cNvSpPr>
            <a:spLocks noGrp="1"/>
          </p:cNvSpPr>
          <p:nvPr>
            <p:ph type="ftr" sz="quarter" idx="11"/>
          </p:nvPr>
        </p:nvSpPr>
        <p:spPr/>
        <p:txBody>
          <a:bodyPr/>
          <a:lstStyle/>
          <a:p>
            <a:r>
              <a:rPr lang="es-ES"/>
              <a:t>www.aerocivil.gov.co</a:t>
            </a:r>
          </a:p>
        </p:txBody>
      </p:sp>
      <p:sp>
        <p:nvSpPr>
          <p:cNvPr id="4" name="Marcador de número de diapositiva 3"/>
          <p:cNvSpPr>
            <a:spLocks noGrp="1"/>
          </p:cNvSpPr>
          <p:nvPr>
            <p:ph type="sldNum" sz="quarter" idx="12"/>
          </p:nvPr>
        </p:nvSpPr>
        <p:spPr/>
        <p:txBody>
          <a:bodyPr/>
          <a:lstStyle/>
          <a:p>
            <a:fld id="{88F8E628-6199-4E49-B97E-043B0DCFEA8E}" type="slidenum">
              <a:rPr lang="es-ES" smtClean="0"/>
              <a:t>‹Nº›</a:t>
            </a:fld>
            <a:endParaRPr lang="es-ES"/>
          </a:p>
        </p:txBody>
      </p:sp>
    </p:spTree>
    <p:extLst>
      <p:ext uri="{BB962C8B-B14F-4D97-AF65-F5344CB8AC3E}">
        <p14:creationId xmlns:p14="http://schemas.microsoft.com/office/powerpoint/2010/main" val="328428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Diapositiva de título">
    <p:spTree>
      <p:nvGrpSpPr>
        <p:cNvPr id="1" name=""/>
        <p:cNvGrpSpPr/>
        <p:nvPr/>
      </p:nvGrpSpPr>
      <p:grpSpPr>
        <a:xfrm>
          <a:off x="0" y="0"/>
          <a:ext cx="0" cy="0"/>
          <a:chOff x="0" y="0"/>
          <a:chExt cx="0" cy="0"/>
        </a:xfrm>
      </p:grpSpPr>
      <p:pic>
        <p:nvPicPr>
          <p:cNvPr id="4" name="Imagen 3" descr="Plantilla PPT AEROCIVIL-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627980" y="3058778"/>
            <a:ext cx="7847686" cy="97074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627979" y="4231906"/>
            <a:ext cx="7847687" cy="33591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163311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pic>
        <p:nvPicPr>
          <p:cNvPr id="4" name="Imagen 3" descr="Plantilla PPT AEROCIVIL-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ctrTitle"/>
          </p:nvPr>
        </p:nvSpPr>
        <p:spPr>
          <a:xfrm>
            <a:off x="510390" y="2577849"/>
            <a:ext cx="3158381" cy="1372924"/>
          </a:xfrm>
        </p:spPr>
        <p:txBody>
          <a:bodyPr/>
          <a:lstStyle>
            <a:lvl1pPr algn="ctr">
              <a:defRPr b="1">
                <a:solidFill>
                  <a:schemeClr val="tx2"/>
                </a:solidFill>
              </a:defRPr>
            </a:lvl1pPr>
          </a:lstStyle>
          <a:p>
            <a:r>
              <a:rPr lang="es-ES_tradnl" dirty="0"/>
              <a:t>Clic para editar título</a:t>
            </a:r>
            <a:endParaRPr lang="es-ES" dirty="0"/>
          </a:p>
        </p:txBody>
      </p:sp>
      <p:sp>
        <p:nvSpPr>
          <p:cNvPr id="3" name="Subtítulo 2"/>
          <p:cNvSpPr>
            <a:spLocks noGrp="1"/>
          </p:cNvSpPr>
          <p:nvPr>
            <p:ph type="subTitle" idx="1"/>
          </p:nvPr>
        </p:nvSpPr>
        <p:spPr>
          <a:xfrm>
            <a:off x="510390" y="3950773"/>
            <a:ext cx="3158381" cy="1003466"/>
          </a:xfrm>
        </p:spPr>
        <p:txBody>
          <a:bodyPr anchor="ctr">
            <a:noAutofit/>
          </a:bodyPr>
          <a:lstStyle>
            <a:lvl1pPr marL="0" indent="0" algn="ctr">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
        <p:nvSpPr>
          <p:cNvPr id="6" name="Marcador de contenido 2"/>
          <p:cNvSpPr>
            <a:spLocks noGrp="1"/>
          </p:cNvSpPr>
          <p:nvPr>
            <p:ph idx="10"/>
          </p:nvPr>
        </p:nvSpPr>
        <p:spPr>
          <a:xfrm>
            <a:off x="3892190" y="1700808"/>
            <a:ext cx="5288322" cy="4264764"/>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7" name="CuadroTexto 6"/>
          <p:cNvSpPr txBox="1"/>
          <p:nvPr userDrawn="1"/>
        </p:nvSpPr>
        <p:spPr>
          <a:xfrm>
            <a:off x="627979" y="6423719"/>
            <a:ext cx="3989938" cy="369332"/>
          </a:xfrm>
          <a:prstGeom prst="rect">
            <a:avLst/>
          </a:prstGeom>
          <a:noFill/>
        </p:spPr>
        <p:txBody>
          <a:bodyPr wrap="square" rtlCol="0">
            <a:spAutoFit/>
          </a:bodyPr>
          <a:lstStyle/>
          <a:p>
            <a:r>
              <a:rPr lang="es-ES" dirty="0" err="1">
                <a:solidFill>
                  <a:schemeClr val="bg1"/>
                </a:solidFill>
                <a:latin typeface="Arial"/>
                <a:cs typeface="Arial"/>
              </a:rPr>
              <a:t>www.aerocivil.gov.co</a:t>
            </a:r>
            <a:endParaRPr lang="es-ES" dirty="0">
              <a:solidFill>
                <a:schemeClr val="bg1"/>
              </a:solidFill>
              <a:latin typeface="Arial"/>
              <a:cs typeface="Arial"/>
            </a:endParaRPr>
          </a:p>
        </p:txBody>
      </p:sp>
    </p:spTree>
    <p:extLst>
      <p:ext uri="{BB962C8B-B14F-4D97-AF65-F5344CB8AC3E}">
        <p14:creationId xmlns:p14="http://schemas.microsoft.com/office/powerpoint/2010/main" val="39807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Plantilla PPT AEROCIVIL-01.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Marcador de título 1"/>
          <p:cNvSpPr>
            <a:spLocks noGrp="1"/>
          </p:cNvSpPr>
          <p:nvPr>
            <p:ph type="title"/>
          </p:nvPr>
        </p:nvSpPr>
        <p:spPr>
          <a:xfrm>
            <a:off x="457200" y="315204"/>
            <a:ext cx="6412098" cy="1121753"/>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677997"/>
            <a:ext cx="8229600" cy="4448166"/>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526574"/>
            <a:ext cx="1016779" cy="250527"/>
          </a:xfrm>
          <a:prstGeom prst="rect">
            <a:avLst/>
          </a:prstGeom>
        </p:spPr>
        <p:txBody>
          <a:bodyPr vert="horz" lIns="91440" tIns="45720" rIns="91440" bIns="45720" rtlCol="0" anchor="ctr"/>
          <a:lstStyle>
            <a:lvl1pPr algn="l">
              <a:defRPr sz="1050">
                <a:solidFill>
                  <a:srgbClr val="FFFFFF"/>
                </a:solidFill>
                <a:latin typeface="Arial"/>
                <a:cs typeface="Arial"/>
              </a:defRPr>
            </a:lvl1pPr>
          </a:lstStyle>
          <a:p>
            <a:fld id="{642A505D-C5CD-D943-AB03-A4C1CBE72BE3}" type="datetime1">
              <a:rPr lang="es-AR" smtClean="0"/>
              <a:t>28/07/2017</a:t>
            </a:fld>
            <a:endParaRPr lang="es-ES" dirty="0"/>
          </a:p>
        </p:txBody>
      </p:sp>
      <p:sp>
        <p:nvSpPr>
          <p:cNvPr id="5" name="Marcador de pie de página 4"/>
          <p:cNvSpPr>
            <a:spLocks noGrp="1"/>
          </p:cNvSpPr>
          <p:nvPr>
            <p:ph type="ftr" sz="quarter" idx="3"/>
          </p:nvPr>
        </p:nvSpPr>
        <p:spPr>
          <a:xfrm>
            <a:off x="1789169" y="6526574"/>
            <a:ext cx="5654887" cy="250527"/>
          </a:xfrm>
          <a:prstGeom prst="rect">
            <a:avLst/>
          </a:prstGeom>
        </p:spPr>
        <p:txBody>
          <a:bodyPr vert="horz" lIns="91440" tIns="45720" rIns="91440" bIns="45720" rtlCol="0" anchor="ctr"/>
          <a:lstStyle>
            <a:lvl1pPr algn="ctr">
              <a:defRPr sz="1050">
                <a:solidFill>
                  <a:srgbClr val="FFFFFF"/>
                </a:solidFill>
                <a:latin typeface="Arial"/>
                <a:cs typeface="Arial"/>
              </a:defRPr>
            </a:lvl1pPr>
          </a:lstStyle>
          <a:p>
            <a:r>
              <a:rPr lang="es-ES"/>
              <a:t>www.aerocivil.gov.co</a:t>
            </a:r>
            <a:endParaRPr lang="es-ES" dirty="0"/>
          </a:p>
        </p:txBody>
      </p:sp>
      <p:sp>
        <p:nvSpPr>
          <p:cNvPr id="6" name="Marcador de número de diapositiva 5"/>
          <p:cNvSpPr>
            <a:spLocks noGrp="1"/>
          </p:cNvSpPr>
          <p:nvPr>
            <p:ph type="sldNum" sz="quarter" idx="4"/>
          </p:nvPr>
        </p:nvSpPr>
        <p:spPr>
          <a:xfrm>
            <a:off x="7740706" y="6526574"/>
            <a:ext cx="946093" cy="250527"/>
          </a:xfrm>
          <a:prstGeom prst="rect">
            <a:avLst/>
          </a:prstGeom>
        </p:spPr>
        <p:txBody>
          <a:bodyPr vert="horz" lIns="91440" tIns="45720" rIns="91440" bIns="45720" rtlCol="0" anchor="ctr"/>
          <a:lstStyle>
            <a:lvl1pPr algn="r">
              <a:defRPr sz="1050">
                <a:solidFill>
                  <a:srgbClr val="FFFFFF"/>
                </a:solidFill>
                <a:latin typeface="Arial"/>
                <a:cs typeface="Arial"/>
              </a:defRPr>
            </a:lvl1pPr>
          </a:lstStyle>
          <a:p>
            <a:fld id="{88F8E628-6199-4E49-B97E-043B0DCFEA8E}" type="slidenum">
              <a:rPr lang="es-ES" smtClean="0"/>
              <a:pPr/>
              <a:t>‹Nº›</a:t>
            </a:fld>
            <a:endParaRPr lang="es-ES" dirty="0"/>
          </a:p>
        </p:txBody>
      </p:sp>
    </p:spTree>
    <p:extLst>
      <p:ext uri="{BB962C8B-B14F-4D97-AF65-F5344CB8AC3E}">
        <p14:creationId xmlns:p14="http://schemas.microsoft.com/office/powerpoint/2010/main" val="211969120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2"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hdr="0"/>
  <p:txStyles>
    <p:titleStyle>
      <a:lvl1pPr algn="l" defTabSz="457200" rtl="0" eaLnBrk="1" latinLnBrk="0" hangingPunct="1">
        <a:spcBef>
          <a:spcPct val="0"/>
        </a:spcBef>
        <a:buNone/>
        <a:defRPr sz="3600" b="1" kern="1200">
          <a:solidFill>
            <a:srgbClr val="404040"/>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tx2"/>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BA59641-2884-4A7F-A939-472313CFE386}"/>
              </a:ext>
            </a:extLst>
          </p:cNvPr>
          <p:cNvSpPr txBox="1"/>
          <p:nvPr/>
        </p:nvSpPr>
        <p:spPr>
          <a:xfrm>
            <a:off x="0" y="1881554"/>
            <a:ext cx="9144000" cy="1754326"/>
          </a:xfrm>
          <a:prstGeom prst="rect">
            <a:avLst/>
          </a:prstGeom>
          <a:noFill/>
        </p:spPr>
        <p:txBody>
          <a:bodyPr wrap="square" rtlCol="0">
            <a:spAutoFit/>
          </a:bodyPr>
          <a:lstStyle/>
          <a:p>
            <a:pPr algn="ctr"/>
            <a:r>
              <a:rPr lang="es-CO" sz="3600" dirty="0">
                <a:solidFill>
                  <a:schemeClr val="tx2">
                    <a:lumMod val="75000"/>
                  </a:schemeClr>
                </a:solidFill>
              </a:rPr>
              <a:t>LEGISLACION Y CONTROL DE </a:t>
            </a:r>
          </a:p>
          <a:p>
            <a:pPr algn="ctr"/>
            <a:r>
              <a:rPr lang="es-CO" sz="3600" dirty="0">
                <a:solidFill>
                  <a:schemeClr val="tx2">
                    <a:lumMod val="75000"/>
                  </a:schemeClr>
                </a:solidFill>
              </a:rPr>
              <a:t>AMBULANCIAS AEREAS</a:t>
            </a:r>
          </a:p>
          <a:p>
            <a:pPr algn="ctr"/>
            <a:endParaRPr lang="es-CO" sz="3600" dirty="0">
              <a:solidFill>
                <a:schemeClr val="tx2">
                  <a:lumMod val="75000"/>
                </a:schemeClr>
              </a:solidFill>
            </a:endParaRPr>
          </a:p>
        </p:txBody>
      </p:sp>
      <p:sp>
        <p:nvSpPr>
          <p:cNvPr id="6" name="CuadroTexto 5">
            <a:extLst>
              <a:ext uri="{FF2B5EF4-FFF2-40B4-BE49-F238E27FC236}">
                <a16:creationId xmlns:a16="http://schemas.microsoft.com/office/drawing/2014/main" id="{7E7D8F4C-6A1F-4C03-B934-C7DD9D660CD0}"/>
              </a:ext>
            </a:extLst>
          </p:cNvPr>
          <p:cNvSpPr txBox="1"/>
          <p:nvPr/>
        </p:nvSpPr>
        <p:spPr>
          <a:xfrm>
            <a:off x="3349869" y="4290646"/>
            <a:ext cx="5250092" cy="523220"/>
          </a:xfrm>
          <a:prstGeom prst="rect">
            <a:avLst/>
          </a:prstGeom>
          <a:noFill/>
        </p:spPr>
        <p:txBody>
          <a:bodyPr wrap="none" rtlCol="0">
            <a:spAutoFit/>
          </a:bodyPr>
          <a:lstStyle/>
          <a:p>
            <a:r>
              <a:rPr lang="es-CO" sz="2800" dirty="0">
                <a:solidFill>
                  <a:schemeClr val="tx2">
                    <a:lumMod val="75000"/>
                  </a:schemeClr>
                </a:solidFill>
              </a:rPr>
              <a:t>Capitán Luis Alfonso Riveros Rivera</a:t>
            </a:r>
          </a:p>
        </p:txBody>
      </p:sp>
    </p:spTree>
    <p:extLst>
      <p:ext uri="{BB962C8B-B14F-4D97-AF65-F5344CB8AC3E}">
        <p14:creationId xmlns:p14="http://schemas.microsoft.com/office/powerpoint/2010/main" val="373451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1493658" y="2078850"/>
            <a:ext cx="6172200" cy="4129088"/>
          </a:xfrm>
        </p:spPr>
        <p:txBody>
          <a:bodyPr rtlCol="0">
            <a:normAutofit fontScale="92500" lnSpcReduction="10000"/>
          </a:bodyPr>
          <a:lstStyle/>
          <a:p>
            <a:pPr marL="51197" indent="0" algn="just">
              <a:buNone/>
              <a:defRPr/>
            </a:pPr>
            <a:r>
              <a:rPr lang="es-CO" sz="1500" dirty="0">
                <a:latin typeface="Arial" pitchFamily="34" charset="0"/>
                <a:cs typeface="Arial" pitchFamily="34" charset="0"/>
              </a:rPr>
              <a:t>4.21.1.6. AERONAVES. 4.21.1.6.1. GENERALIDADES. LOS EXPLOTADORES DE EMPRESAS DE TRABAJOS AÉREOS ESPECIALES DEBEN DISPONER DE AERONAVES CONSTRUIDAS O MODIFICADAS PARA SER UTILIZADAS EN LOS TRABAJOS AÉREOS PROPUESTOS. DICHAS AERONAVES: </a:t>
            </a:r>
          </a:p>
          <a:p>
            <a:pPr marL="51197" indent="0" algn="just">
              <a:buNone/>
              <a:defRPr/>
            </a:pPr>
            <a:r>
              <a:rPr lang="es-CO" sz="1500" dirty="0">
                <a:latin typeface="Arial" pitchFamily="34" charset="0"/>
                <a:cs typeface="Arial" pitchFamily="34" charset="0"/>
              </a:rPr>
              <a:t>A. CUMPLIRÁN LAS DISPOSICIONES ESTABLECIDAS EN LA PARTE TERCERA, DE ESTE REGLAMENTO. </a:t>
            </a:r>
          </a:p>
          <a:p>
            <a:pPr marL="51197" indent="0" algn="just">
              <a:buNone/>
              <a:defRPr/>
            </a:pPr>
            <a:r>
              <a:rPr lang="es-CO" sz="1500" dirty="0">
                <a:latin typeface="Arial" pitchFamily="34" charset="0"/>
                <a:cs typeface="Arial" pitchFamily="34" charset="0"/>
              </a:rPr>
              <a:t>B. PODRÁN SER AVIONES Ó HELICÓPTEROS, QUE POSEAN UN CERTIFICADO DE AERONAVEGABILIDAD CON LIMITACIONES PARA LA MODALIDAD DE OPERACIÓN, EMITIDO POR LA AERONÁUTICA CIVIL, CON BASE EN LA CERTIFICACIÓN TIPO ORIGINAL Y SUS MODIFICACIONES POSTERIORES AUTORIZADAS, QUE HABILITAN DICHA ACTIVIDAD.</a:t>
            </a:r>
          </a:p>
          <a:p>
            <a:pPr marL="51197" indent="0" algn="just">
              <a:buNone/>
              <a:defRPr/>
            </a:pPr>
            <a:r>
              <a:rPr lang="es-CO" sz="1500" dirty="0">
                <a:latin typeface="Arial" pitchFamily="34" charset="0"/>
                <a:cs typeface="Arial" pitchFamily="34" charset="0"/>
              </a:rPr>
              <a:t>C. PODRÁN SER AERONAVES QUE PRESENTEN UNA CERTIFICACIÓN TIPO ORIGINAL EN LA CATEGORÍA QUE CORRESPONDA, QUE POSEAN AUTORIZACIÓN DE LA AUTORIDAD AERONÁUTICA, PARA EJECUTAR TRABAJOS EN LA MODALIDAD APLICABLE Y DEMÁS REQUISITOS ESPECIALES Y APLICABLES DE ESTE REGLAMENTO.</a:t>
            </a:r>
          </a:p>
        </p:txBody>
      </p:sp>
      <p:sp>
        <p:nvSpPr>
          <p:cNvPr id="4" name="1 Título"/>
          <p:cNvSpPr txBox="1">
            <a:spLocks/>
          </p:cNvSpPr>
          <p:nvPr/>
        </p:nvSpPr>
        <p:spPr>
          <a:xfrm>
            <a:off x="1493658" y="857250"/>
            <a:ext cx="6032897" cy="1339658"/>
          </a:xfrm>
          <a:prstGeom prst="rect">
            <a:avLst/>
          </a:prstGeom>
        </p:spPr>
        <p:txBody>
          <a:bodyPr vert="horz" rtlCol="0" anchor="t">
            <a:normAutofit fontScale="97500" lnSpcReduction="10000"/>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fontAlgn="auto" hangingPunct="1">
              <a:spcAft>
                <a:spcPts val="0"/>
              </a:spcAft>
              <a:defRPr/>
            </a:pPr>
            <a:r>
              <a:rPr lang="es-MX" sz="3000" b="1" dirty="0">
                <a:solidFill>
                  <a:srgbClr val="FFC000"/>
                </a:solidFill>
                <a:latin typeface="Arial" pitchFamily="34" charset="0"/>
                <a:cs typeface="Arial" pitchFamily="34" charset="0"/>
              </a:rPr>
              <a:t>RAC REGLAMENTOS AERONÁUTICOS DE COLOMBIA </a:t>
            </a:r>
            <a:br>
              <a:rPr lang="es-MX" sz="3000" dirty="0">
                <a:latin typeface="Arial" pitchFamily="34" charset="0"/>
                <a:cs typeface="Arial" pitchFamily="34" charset="0"/>
              </a:rPr>
            </a:br>
            <a:r>
              <a:rPr lang="es-MX" sz="3000" dirty="0">
                <a:latin typeface="Arial" pitchFamily="34" charset="0"/>
                <a:cs typeface="Arial" pitchFamily="34" charset="0"/>
              </a:rPr>
              <a:t>Parte 4</a:t>
            </a:r>
          </a:p>
        </p:txBody>
      </p:sp>
    </p:spTree>
    <p:extLst>
      <p:ext uri="{BB962C8B-B14F-4D97-AF65-F5344CB8AC3E}">
        <p14:creationId xmlns:p14="http://schemas.microsoft.com/office/powerpoint/2010/main" val="7463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83577" y="2196908"/>
            <a:ext cx="8159261" cy="4182666"/>
          </a:xfrm>
        </p:spPr>
        <p:txBody>
          <a:bodyPr rtlCol="0">
            <a:normAutofit/>
          </a:bodyPr>
          <a:lstStyle/>
          <a:p>
            <a:pPr marL="51197" indent="0" algn="just">
              <a:buNone/>
              <a:defRPr/>
            </a:pPr>
            <a:r>
              <a:rPr lang="es-CO" sz="1500" dirty="0">
                <a:latin typeface="Arial" pitchFamily="34" charset="0"/>
                <a:cs typeface="Arial" pitchFamily="34" charset="0"/>
              </a:rPr>
              <a:t>4.21.2.3.3. ENTRENAMIENTO ESPECIAL. LOS PILOTOS Y EL PERSONAL MÉDICO, O AUXILIAR QUE SEA NECESARIO EN ESTE TIPO DE LABORES, TANTO EN TIERRA COMO EN VUELO DEBERÁN ESTAR ADECUADAMENTE ENTRENADOS Y FAMILIARIZADOS EN RELACIÓN CON LA OPERACIÓN Y PARTICULARMENTE CON LAS LIMITACIONES DE LA AERONAVE, EL USO DE LOS DISPOSITIVOS NECESARIOS, LOS RIESGOS PROPIOS DE TALES OPERACIONES Y LOS PROCEDIMIENTOS AERONÁUTICOS DE EMERGENCIA REQUERIDOS. </a:t>
            </a:r>
          </a:p>
          <a:p>
            <a:pPr marL="51197" indent="0" algn="just">
              <a:buNone/>
              <a:defRPr/>
            </a:pPr>
            <a:r>
              <a:rPr lang="es-CO" sz="1500" dirty="0">
                <a:latin typeface="Arial" pitchFamily="34" charset="0"/>
                <a:cs typeface="Arial" pitchFamily="34" charset="0"/>
              </a:rPr>
              <a:t>4.21.2.3.4. REQUISITOS ESPECIALES SOBRE AERONAVES. LAS AERONAVES PARA AMBULANCIA AÉREA DEBERÁN ESTAR ESPECIALMENTE FABRICADAS, ADAPTADAS Y/O EQUIPADAS CON ESTE PROPÓSITO, Y DEBIDAMENTE CERTIFICADAS ANTE LA AUTORIDAD AERONÁUTICA. PARA EL EFECTO DEBERÁN CONTAR CON UN CERTIFICADO DE AERONAVEGABILIDAD QUE ACREDITE SU APTITUD PARA ESTA MODALIDAD DE OPERACIÓN, CON BASE EN LA CERTIFICACIÓN TIPO ORIGINAL Y MODIFICACIONES POSTERIORES AUTORIZADAS.</a:t>
            </a:r>
          </a:p>
        </p:txBody>
      </p:sp>
      <p:sp>
        <p:nvSpPr>
          <p:cNvPr id="4" name="1 Título"/>
          <p:cNvSpPr txBox="1">
            <a:spLocks/>
          </p:cNvSpPr>
          <p:nvPr/>
        </p:nvSpPr>
        <p:spPr>
          <a:xfrm>
            <a:off x="860612" y="694593"/>
            <a:ext cx="6032897" cy="1339658"/>
          </a:xfrm>
          <a:prstGeom prst="rect">
            <a:avLst/>
          </a:prstGeom>
        </p:spPr>
        <p:txBody>
          <a:bodyPr vert="horz" rtlCol="0" anchor="t">
            <a:normAutofit fontScale="97500" lnSpcReduction="10000"/>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fontAlgn="auto" hangingPunct="1">
              <a:spcAft>
                <a:spcPts val="0"/>
              </a:spcAft>
              <a:defRPr/>
            </a:pPr>
            <a:r>
              <a:rPr lang="es-MX" sz="3000" b="1" dirty="0">
                <a:solidFill>
                  <a:srgbClr val="FFC000"/>
                </a:solidFill>
                <a:latin typeface="Arial" pitchFamily="34" charset="0"/>
                <a:cs typeface="Arial" pitchFamily="34" charset="0"/>
              </a:rPr>
              <a:t>RAC REGLAMENTOS AERONÁUTICOS DE COLOMBIA </a:t>
            </a:r>
            <a:br>
              <a:rPr lang="es-MX" sz="3000" dirty="0">
                <a:latin typeface="Arial" pitchFamily="34" charset="0"/>
                <a:cs typeface="Arial" pitchFamily="34" charset="0"/>
              </a:rPr>
            </a:br>
            <a:r>
              <a:rPr lang="es-MX" sz="3000" dirty="0">
                <a:latin typeface="Arial" pitchFamily="34" charset="0"/>
                <a:cs typeface="Arial" pitchFamily="34" charset="0"/>
              </a:rPr>
              <a:t>Parte 4</a:t>
            </a:r>
          </a:p>
        </p:txBody>
      </p:sp>
    </p:spTree>
    <p:extLst>
      <p:ext uri="{BB962C8B-B14F-4D97-AF65-F5344CB8AC3E}">
        <p14:creationId xmlns:p14="http://schemas.microsoft.com/office/powerpoint/2010/main" val="8015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861646" y="2348881"/>
            <a:ext cx="7869116" cy="3348372"/>
          </a:xfrm>
        </p:spPr>
        <p:txBody>
          <a:bodyPr rtlCol="0">
            <a:normAutofit/>
          </a:bodyPr>
          <a:lstStyle/>
          <a:p>
            <a:pPr marL="51197" indent="0">
              <a:buNone/>
              <a:defRPr/>
            </a:pPr>
            <a:r>
              <a:rPr lang="es-CO" sz="1500" dirty="0">
                <a:latin typeface="Arial" pitchFamily="34" charset="0"/>
                <a:cs typeface="Arial" pitchFamily="34" charset="0"/>
              </a:rPr>
              <a:t>4.21.2.3. AMBULANCIA AÉREA. 4.21.2.3.1. DEFINICIÓN. SON SERVICIOS CONSISTENTES EN EL TRASLADO DE PERSONAS QUE PADECEN LESIONES ORGÁNICAS O ENFERMEDADES Y QUE POR SU ESTADO REQUIEREN DE EQUIPOS, PERSONAL Y ATENCIONES ESPECIALES DURANTE EL VUELO, LOS CUALES NO SON OFRECIDOS COMÚNMENTE POR LAS EMPRESAS DE TRANSPORTE PÚBLICO REGULAR O NO REGULAR.</a:t>
            </a:r>
          </a:p>
          <a:p>
            <a:pPr marL="51197" indent="0" algn="just">
              <a:buNone/>
              <a:defRPr/>
            </a:pPr>
            <a:r>
              <a:rPr lang="es-CO" sz="1500" dirty="0">
                <a:latin typeface="Arial" pitchFamily="34" charset="0"/>
                <a:cs typeface="Arial" pitchFamily="34" charset="0"/>
              </a:rPr>
              <a:t>4.21.2.3.2. REQUISITOS ESPECIALES PARA PILOTOS. TODO PILOTO DE AMBULANCIA AÉREA, DEBERÁ POSEER LICENCIA DE PILOTO COMERCIAL DE AVIÓN O HELICÓPTERO, CON UN ENTRENAMIENTO DE ACUERDO AL NUMERAL 4.21.2.3.3. EN LA AERONAVE CORRESPONDIENTE.</a:t>
            </a:r>
          </a:p>
        </p:txBody>
      </p:sp>
      <p:sp>
        <p:nvSpPr>
          <p:cNvPr id="4" name="1 Título"/>
          <p:cNvSpPr txBox="1">
            <a:spLocks/>
          </p:cNvSpPr>
          <p:nvPr/>
        </p:nvSpPr>
        <p:spPr>
          <a:xfrm>
            <a:off x="1493658" y="857250"/>
            <a:ext cx="6032897" cy="1339658"/>
          </a:xfrm>
          <a:prstGeom prst="rect">
            <a:avLst/>
          </a:prstGeom>
        </p:spPr>
        <p:txBody>
          <a:bodyPr vert="horz" rtlCol="0" anchor="t">
            <a:normAutofit fontScale="97500" lnSpcReduction="10000"/>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fontAlgn="auto" hangingPunct="1">
              <a:spcAft>
                <a:spcPts val="0"/>
              </a:spcAft>
              <a:defRPr/>
            </a:pPr>
            <a:r>
              <a:rPr lang="es-MX" sz="3000" b="1" dirty="0">
                <a:solidFill>
                  <a:srgbClr val="FFC000"/>
                </a:solidFill>
                <a:latin typeface="Arial" pitchFamily="34" charset="0"/>
                <a:cs typeface="Arial" pitchFamily="34" charset="0"/>
              </a:rPr>
              <a:t>RAC REGLAMENTOS AERONÁUTICOS DE COLOMBIA </a:t>
            </a:r>
            <a:br>
              <a:rPr lang="es-MX" sz="3000" dirty="0">
                <a:latin typeface="Arial" pitchFamily="34" charset="0"/>
                <a:cs typeface="Arial" pitchFamily="34" charset="0"/>
              </a:rPr>
            </a:br>
            <a:r>
              <a:rPr lang="es-MX" sz="3000" dirty="0">
                <a:latin typeface="Arial" pitchFamily="34" charset="0"/>
                <a:cs typeface="Arial" pitchFamily="34" charset="0"/>
              </a:rPr>
              <a:t>Parte 4</a:t>
            </a:r>
          </a:p>
        </p:txBody>
      </p:sp>
    </p:spTree>
    <p:extLst>
      <p:ext uri="{BB962C8B-B14F-4D97-AF65-F5344CB8AC3E}">
        <p14:creationId xmlns:p14="http://schemas.microsoft.com/office/powerpoint/2010/main" val="132097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2 Marcador de contenido"/>
          <p:cNvSpPr>
            <a:spLocks noGrp="1"/>
          </p:cNvSpPr>
          <p:nvPr>
            <p:ph idx="4294967295"/>
          </p:nvPr>
        </p:nvSpPr>
        <p:spPr>
          <a:xfrm>
            <a:off x="1223628" y="3969060"/>
            <a:ext cx="7304910" cy="1890210"/>
          </a:xfrm>
        </p:spPr>
        <p:txBody>
          <a:bodyPr/>
          <a:lstStyle/>
          <a:p>
            <a:pPr marL="51197" indent="0">
              <a:buNone/>
            </a:pPr>
            <a:r>
              <a:rPr lang="es-MX" altLang="es-CO" sz="1500" dirty="0">
                <a:latin typeface="Arial" pitchFamily="34" charset="0"/>
                <a:cs typeface="Arial" pitchFamily="34" charset="0"/>
              </a:rPr>
              <a:t>RÉGIMEN SANCIONATORIO </a:t>
            </a:r>
          </a:p>
          <a:p>
            <a:pPr marL="51197" indent="0" algn="just">
              <a:buNone/>
            </a:pPr>
            <a:r>
              <a:rPr lang="es-MX" altLang="es-CO" sz="1500" dirty="0">
                <a:latin typeface="Arial" pitchFamily="34" charset="0"/>
                <a:cs typeface="Arial" pitchFamily="34" charset="0"/>
              </a:rPr>
              <a:t>PARTE DEL RAC DONDE ESTÁN ESTIPULADOS LOS DIFERENTES TIPOS DE SANCIONES, COMO SUSPENSIÓN DE LICENCIAS, MULTAS EN DINERO O TIEMPO APLICABLES AL PERSONAL AERONÁUTICO QUE CUENTA CON LICENCIAS EXPEDIDAS POR LA UAEAC O PERSONAL CIVIL QUE LABORA EN EL MEDIO AERONÁUTICO.</a:t>
            </a:r>
          </a:p>
        </p:txBody>
      </p:sp>
      <p:sp>
        <p:nvSpPr>
          <p:cNvPr id="4" name="1 Título"/>
          <p:cNvSpPr txBox="1">
            <a:spLocks/>
          </p:cNvSpPr>
          <p:nvPr/>
        </p:nvSpPr>
        <p:spPr>
          <a:xfrm>
            <a:off x="1493658" y="857250"/>
            <a:ext cx="6032897" cy="951570"/>
          </a:xfrm>
          <a:prstGeom prst="rect">
            <a:avLst/>
          </a:prstGeom>
        </p:spPr>
        <p:txBody>
          <a:bodyPr vert="horz" rtlCol="0" anchor="t">
            <a:normAutofit fontScale="97500" lnSpcReduction="10000"/>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fontAlgn="auto" hangingPunct="1">
              <a:spcAft>
                <a:spcPts val="0"/>
              </a:spcAft>
              <a:defRPr/>
            </a:pPr>
            <a:r>
              <a:rPr lang="es-MX" sz="3000" b="1" dirty="0">
                <a:solidFill>
                  <a:srgbClr val="FFC000"/>
                </a:solidFill>
                <a:latin typeface="Arial" pitchFamily="34" charset="0"/>
                <a:cs typeface="Arial" pitchFamily="34" charset="0"/>
              </a:rPr>
              <a:t>RAC REGLAMENTOS AERONÁUTICOS DE COLOMBIA</a:t>
            </a:r>
            <a:endParaRPr lang="es-MX" sz="3000" dirty="0">
              <a:latin typeface="Arial" pitchFamily="34" charset="0"/>
              <a:cs typeface="Arial" pitchFamily="34" charset="0"/>
            </a:endParaRPr>
          </a:p>
        </p:txBody>
      </p:sp>
      <p:sp>
        <p:nvSpPr>
          <p:cNvPr id="2" name="1 Rectángulo"/>
          <p:cNvSpPr/>
          <p:nvPr/>
        </p:nvSpPr>
        <p:spPr>
          <a:xfrm>
            <a:off x="3732709" y="3320988"/>
            <a:ext cx="1601722" cy="542456"/>
          </a:xfrm>
          <a:prstGeom prst="rect">
            <a:avLst/>
          </a:prstGeom>
        </p:spPr>
        <p:txBody>
          <a:bodyPr wrap="none">
            <a:spAutoFit/>
          </a:bodyPr>
          <a:lstStyle/>
          <a:p>
            <a:pPr algn="ctr">
              <a:defRPr/>
            </a:pPr>
            <a:r>
              <a:rPr lang="es-MX" sz="2925" dirty="0">
                <a:solidFill>
                  <a:schemeClr val="tx2"/>
                </a:solidFill>
                <a:latin typeface="Arial" pitchFamily="34" charset="0"/>
                <a:cs typeface="Arial" pitchFamily="34" charset="0"/>
              </a:rPr>
              <a:t>Parte 13</a:t>
            </a:r>
          </a:p>
        </p:txBody>
      </p:sp>
      <p:sp>
        <p:nvSpPr>
          <p:cNvPr id="5" name="4 Rectángulo"/>
          <p:cNvSpPr/>
          <p:nvPr/>
        </p:nvSpPr>
        <p:spPr>
          <a:xfrm>
            <a:off x="3415137" y="1919909"/>
            <a:ext cx="1810112" cy="542456"/>
          </a:xfrm>
          <a:prstGeom prst="rect">
            <a:avLst/>
          </a:prstGeom>
        </p:spPr>
        <p:txBody>
          <a:bodyPr wrap="none">
            <a:spAutoFit/>
          </a:bodyPr>
          <a:lstStyle/>
          <a:p>
            <a:pPr algn="ctr">
              <a:defRPr/>
            </a:pPr>
            <a:r>
              <a:rPr lang="es-MX" sz="2925" dirty="0">
                <a:solidFill>
                  <a:schemeClr val="tx2"/>
                </a:solidFill>
                <a:latin typeface="Arial" pitchFamily="34" charset="0"/>
                <a:cs typeface="Arial" pitchFamily="34" charset="0"/>
              </a:rPr>
              <a:t>Parte 175</a:t>
            </a:r>
          </a:p>
        </p:txBody>
      </p:sp>
      <p:sp>
        <p:nvSpPr>
          <p:cNvPr id="6" name="5 Rectángulo"/>
          <p:cNvSpPr/>
          <p:nvPr/>
        </p:nvSpPr>
        <p:spPr>
          <a:xfrm>
            <a:off x="1223629" y="2618910"/>
            <a:ext cx="7093894" cy="553998"/>
          </a:xfrm>
          <a:prstGeom prst="rect">
            <a:avLst/>
          </a:prstGeom>
        </p:spPr>
        <p:txBody>
          <a:bodyPr wrap="square">
            <a:spAutoFit/>
          </a:bodyPr>
          <a:lstStyle/>
          <a:p>
            <a:pPr algn="just">
              <a:defRPr/>
            </a:pPr>
            <a:r>
              <a:rPr lang="es-MX" sz="1500" dirty="0">
                <a:latin typeface="Arial" pitchFamily="34" charset="0"/>
                <a:cs typeface="Arial" pitchFamily="34" charset="0"/>
              </a:rPr>
              <a:t>TRANSPORTE SIN RIESGOS DE MERCANCIAS PELIGROSAS POR VIA AEREA</a:t>
            </a:r>
            <a:endParaRPr lang="es-MX" sz="1350" dirty="0">
              <a:latin typeface="Arial" pitchFamily="34" charset="0"/>
              <a:cs typeface="Arial" pitchFamily="34" charset="0"/>
            </a:endParaRPr>
          </a:p>
        </p:txBody>
      </p:sp>
    </p:spTree>
    <p:extLst>
      <p:ext uri="{BB962C8B-B14F-4D97-AF65-F5344CB8AC3E}">
        <p14:creationId xmlns:p14="http://schemas.microsoft.com/office/powerpoint/2010/main" val="8796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0" end="0"/>
                                            </p:txEl>
                                          </p:spTgt>
                                        </p:tgtEl>
                                        <p:attrNameLst>
                                          <p:attrName>style.visibility</p:attrName>
                                        </p:attrNameLst>
                                      </p:cBhvr>
                                      <p:to>
                                        <p:strVal val="visible"/>
                                      </p:to>
                                    </p:set>
                                    <p:anim calcmode="lin" valueType="num">
                                      <p:cBhvr additive="base">
                                        <p:cTn id="31"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1" end="1"/>
                                            </p:txEl>
                                          </p:spTgt>
                                        </p:tgtEl>
                                        <p:attrNameLst>
                                          <p:attrName>style.visibility</p:attrName>
                                        </p:attrNameLst>
                                      </p:cBhvr>
                                      <p:to>
                                        <p:strVal val="visible"/>
                                      </p:to>
                                    </p:set>
                                    <p:anim calcmode="lin" valueType="num">
                                      <p:cBhvr additive="base">
                                        <p:cTn id="3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4" grpId="0"/>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1985" y="677009"/>
            <a:ext cx="5864469" cy="5173450"/>
          </a:xfrm>
        </p:spPr>
      </p:pic>
    </p:spTree>
    <p:extLst>
      <p:ext uri="{BB962C8B-B14F-4D97-AF65-F5344CB8AC3E}">
        <p14:creationId xmlns:p14="http://schemas.microsoft.com/office/powerpoint/2010/main" val="107429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a:p>
        </p:txBody>
      </p:sp>
      <p:sp>
        <p:nvSpPr>
          <p:cNvPr id="3" name="Subtítulo 2"/>
          <p:cNvSpPr>
            <a:spLocks noGrp="1"/>
          </p:cNvSpPr>
          <p:nvPr>
            <p:ph type="subTitle" idx="1"/>
          </p:nvPr>
        </p:nvSpPr>
        <p:spPr/>
        <p:txBody>
          <a:bodyPr/>
          <a:lstStyle/>
          <a:p>
            <a:endParaRPr lang="es-ES_tradnl"/>
          </a:p>
        </p:txBody>
      </p:sp>
      <p:pic>
        <p:nvPicPr>
          <p:cNvPr id="5" name="Imagen 4"/>
          <p:cNvPicPr>
            <a:picLocks noChangeAspect="1"/>
          </p:cNvPicPr>
          <p:nvPr/>
        </p:nvPicPr>
        <p:blipFill>
          <a:blip r:embed="rId2"/>
          <a:stretch>
            <a:fillRect/>
          </a:stretch>
        </p:blipFill>
        <p:spPr>
          <a:xfrm>
            <a:off x="2584739" y="857250"/>
            <a:ext cx="3974523" cy="5143500"/>
          </a:xfrm>
          <a:prstGeom prst="rect">
            <a:avLst/>
          </a:prstGeom>
        </p:spPr>
      </p:pic>
    </p:spTree>
    <p:extLst>
      <p:ext uri="{BB962C8B-B14F-4D97-AF65-F5344CB8AC3E}">
        <p14:creationId xmlns:p14="http://schemas.microsoft.com/office/powerpoint/2010/main" val="28742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220C6266-21D8-D147-BEFF-83DB3277C38F}" type="datetime1">
              <a:rPr lang="es-AR" smtClean="0"/>
              <a:t>28/07/2017</a:t>
            </a:fld>
            <a:endParaRPr lang="es-ES"/>
          </a:p>
        </p:txBody>
      </p:sp>
      <p:sp>
        <p:nvSpPr>
          <p:cNvPr id="5" name="Marcador de pie de página 4"/>
          <p:cNvSpPr>
            <a:spLocks noGrp="1"/>
          </p:cNvSpPr>
          <p:nvPr>
            <p:ph type="ftr" sz="quarter" idx="11"/>
          </p:nvPr>
        </p:nvSpPr>
        <p:spPr/>
        <p:txBody>
          <a:bodyPr/>
          <a:lstStyle/>
          <a:p>
            <a:r>
              <a:rPr lang="es-ES"/>
              <a:t>www.aerocivil.gov.co</a:t>
            </a:r>
          </a:p>
        </p:txBody>
      </p:sp>
      <p:sp>
        <p:nvSpPr>
          <p:cNvPr id="6" name="Marcador de número de diapositiva 5"/>
          <p:cNvSpPr>
            <a:spLocks noGrp="1"/>
          </p:cNvSpPr>
          <p:nvPr>
            <p:ph type="sldNum" sz="quarter" idx="12"/>
          </p:nvPr>
        </p:nvSpPr>
        <p:spPr/>
        <p:txBody>
          <a:bodyPr/>
          <a:lstStyle/>
          <a:p>
            <a:fld id="{88F8E628-6199-4E49-B97E-043B0DCFEA8E}" type="slidenum">
              <a:rPr lang="es-ES" smtClean="0"/>
              <a:t>16</a:t>
            </a:fld>
            <a:endParaRPr lang="es-ES"/>
          </a:p>
        </p:txBody>
      </p:sp>
      <p:sp>
        <p:nvSpPr>
          <p:cNvPr id="7" name="Marcador de contenido 6"/>
          <p:cNvSpPr>
            <a:spLocks noGrp="1"/>
          </p:cNvSpPr>
          <p:nvPr>
            <p:ph idx="1"/>
          </p:nvPr>
        </p:nvSpPr>
        <p:spPr>
          <a:xfrm>
            <a:off x="369277" y="2411782"/>
            <a:ext cx="8229600" cy="1225543"/>
          </a:xfrm>
        </p:spPr>
        <p:txBody>
          <a:bodyPr>
            <a:noAutofit/>
          </a:bodyPr>
          <a:lstStyle/>
          <a:p>
            <a:pPr marL="0" indent="0" algn="ctr">
              <a:buNone/>
            </a:pPr>
            <a:r>
              <a:rPr lang="es-ES" sz="8800" dirty="0">
                <a:solidFill>
                  <a:schemeClr val="tx2">
                    <a:lumMod val="75000"/>
                  </a:schemeClr>
                </a:solidFill>
              </a:rPr>
              <a:t>GRACIAS</a:t>
            </a:r>
          </a:p>
        </p:txBody>
      </p:sp>
    </p:spTree>
    <p:extLst>
      <p:ext uri="{BB962C8B-B14F-4D97-AF65-F5344CB8AC3E}">
        <p14:creationId xmlns:p14="http://schemas.microsoft.com/office/powerpoint/2010/main" val="406754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234EF605-AA9A-4529-A6F3-21447F9FA65F}" type="slidenum">
              <a:rPr lang="es-ES_tradnl" smtClean="0">
                <a:solidFill>
                  <a:srgbClr val="D6ECFF"/>
                </a:solidFill>
              </a:rPr>
              <a:pPr>
                <a:defRPr/>
              </a:pPr>
              <a:t>2</a:t>
            </a:fld>
            <a:endParaRPr lang="es-ES_tradnl">
              <a:solidFill>
                <a:srgbClr val="D6ECFF"/>
              </a:solidFill>
            </a:endParaRPr>
          </a:p>
        </p:txBody>
      </p:sp>
      <p:sp>
        <p:nvSpPr>
          <p:cNvPr id="3" name="1 Título"/>
          <p:cNvSpPr txBox="1">
            <a:spLocks/>
          </p:cNvSpPr>
          <p:nvPr/>
        </p:nvSpPr>
        <p:spPr>
          <a:xfrm>
            <a:off x="1508809" y="2888940"/>
            <a:ext cx="6032897" cy="972108"/>
          </a:xfrm>
          <a:prstGeom prst="rect">
            <a:avLst/>
          </a:prstGeom>
        </p:spPr>
        <p:txBody>
          <a:bodyPr vert="horz" anchor="t">
            <a:noAutofit/>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hangingPunct="1">
              <a:defRPr/>
            </a:pPr>
            <a:r>
              <a:rPr lang="es-MX" altLang="es-CO" sz="5400" b="1" dirty="0">
                <a:solidFill>
                  <a:srgbClr val="FFC000"/>
                </a:solidFill>
                <a:latin typeface="Arial" pitchFamily="34" charset="0"/>
                <a:cs typeface="Arial" pitchFamily="34" charset="0"/>
              </a:rPr>
              <a:t>NORMATIVIDAD</a:t>
            </a:r>
          </a:p>
        </p:txBody>
      </p:sp>
    </p:spTree>
    <p:extLst>
      <p:ext uri="{BB962C8B-B14F-4D97-AF65-F5344CB8AC3E}">
        <p14:creationId xmlns:p14="http://schemas.microsoft.com/office/powerpoint/2010/main" val="109039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idx="4294967295"/>
          </p:nvPr>
        </p:nvSpPr>
        <p:spPr>
          <a:xfrm>
            <a:off x="1385646" y="998730"/>
            <a:ext cx="6032897" cy="704850"/>
          </a:xfrm>
        </p:spPr>
        <p:txBody>
          <a:bodyPr/>
          <a:lstStyle/>
          <a:p>
            <a:pPr algn="ctr" eaLnBrk="1" hangingPunct="1">
              <a:defRPr/>
            </a:pPr>
            <a:r>
              <a:rPr lang="es-MX" altLang="es-CO" b="1" dirty="0">
                <a:solidFill>
                  <a:srgbClr val="FFC000"/>
                </a:solidFill>
                <a:latin typeface="Arial" pitchFamily="34" charset="0"/>
                <a:cs typeface="Arial" pitchFamily="34" charset="0"/>
              </a:rPr>
              <a:t>OBJETIVO</a:t>
            </a:r>
            <a:endParaRPr lang="es-CO" altLang="es-CO" b="1" dirty="0">
              <a:solidFill>
                <a:srgbClr val="FFC000"/>
              </a:solidFill>
              <a:latin typeface="Arial" pitchFamily="34" charset="0"/>
              <a:cs typeface="Arial" pitchFamily="34" charset="0"/>
            </a:endParaRPr>
          </a:p>
        </p:txBody>
      </p:sp>
      <p:sp>
        <p:nvSpPr>
          <p:cNvPr id="35843" name="2 Marcador de contenido"/>
          <p:cNvSpPr>
            <a:spLocks noGrp="1"/>
          </p:cNvSpPr>
          <p:nvPr>
            <p:ph idx="4294967295"/>
          </p:nvPr>
        </p:nvSpPr>
        <p:spPr>
          <a:xfrm>
            <a:off x="413238" y="2505809"/>
            <a:ext cx="8212016" cy="1617783"/>
          </a:xfrm>
        </p:spPr>
        <p:txBody>
          <a:bodyPr>
            <a:normAutofit/>
          </a:bodyPr>
          <a:lstStyle/>
          <a:p>
            <a:pPr algn="just" eaLnBrk="1" hangingPunct="1"/>
            <a:endParaRPr lang="es-MX" altLang="es-CO" sz="1800" dirty="0"/>
          </a:p>
          <a:p>
            <a:pPr algn="just" eaLnBrk="1" hangingPunct="1"/>
            <a:r>
              <a:rPr lang="es-MX" altLang="es-CO" sz="1800" dirty="0">
                <a:latin typeface="Arial" pitchFamily="34" charset="0"/>
                <a:cs typeface="Arial" pitchFamily="34" charset="0"/>
              </a:rPr>
              <a:t>CONOCER LA LEGISLACIÓN Y LA NORMATIVIDAD APLICABLE A LAS AMBULANCIAS AÉREAS TENIENDO EN CUENTA LOS REGLAMENTOS AERONÁUTICOS DE COLOMBIA Y LAS REGULACIONES DE LA F.A.A</a:t>
            </a:r>
          </a:p>
          <a:p>
            <a:pPr algn="just" eaLnBrk="1" hangingPunct="1"/>
            <a:endParaRPr lang="es-CO" altLang="es-CO" sz="1800" dirty="0"/>
          </a:p>
        </p:txBody>
      </p:sp>
    </p:spTree>
    <p:extLst>
      <p:ext uri="{BB962C8B-B14F-4D97-AF65-F5344CB8AC3E}">
        <p14:creationId xmlns:p14="http://schemas.microsoft.com/office/powerpoint/2010/main" val="18115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3584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idx="4294967295"/>
          </p:nvPr>
        </p:nvSpPr>
        <p:spPr>
          <a:xfrm>
            <a:off x="1331640" y="1052736"/>
            <a:ext cx="6032897" cy="704850"/>
          </a:xfrm>
        </p:spPr>
        <p:txBody>
          <a:bodyPr/>
          <a:lstStyle/>
          <a:p>
            <a:pPr algn="ctr" eaLnBrk="1" hangingPunct="1">
              <a:defRPr/>
            </a:pPr>
            <a:r>
              <a:rPr lang="es-MX" altLang="es-CO" b="1" dirty="0">
                <a:solidFill>
                  <a:srgbClr val="FFC000"/>
                </a:solidFill>
                <a:latin typeface="Arial" pitchFamily="34" charset="0"/>
                <a:cs typeface="Arial" pitchFamily="34" charset="0"/>
              </a:rPr>
              <a:t>RAC</a:t>
            </a:r>
          </a:p>
        </p:txBody>
      </p:sp>
      <p:sp>
        <p:nvSpPr>
          <p:cNvPr id="19459" name="2 Marcador de contenido"/>
          <p:cNvSpPr>
            <a:spLocks noGrp="1"/>
          </p:cNvSpPr>
          <p:nvPr>
            <p:ph idx="4294967295"/>
          </p:nvPr>
        </p:nvSpPr>
        <p:spPr>
          <a:xfrm>
            <a:off x="1331640" y="2637693"/>
            <a:ext cx="6172200" cy="1433145"/>
          </a:xfrm>
        </p:spPr>
        <p:txBody>
          <a:bodyPr>
            <a:normAutofit/>
          </a:bodyPr>
          <a:lstStyle/>
          <a:p>
            <a:pPr marL="51197" indent="0" algn="ctr">
              <a:buNone/>
            </a:pPr>
            <a:r>
              <a:rPr lang="es-MX" altLang="es-CO" sz="2400" b="1" dirty="0">
                <a:latin typeface="Arial" pitchFamily="34" charset="0"/>
                <a:cs typeface="Arial" pitchFamily="34" charset="0"/>
              </a:rPr>
              <a:t>REGLAMENTOS AERONAUTICOS DE COLOMBIA</a:t>
            </a:r>
            <a:endParaRPr lang="es-MX" altLang="es-CO" sz="2400" dirty="0">
              <a:latin typeface="Arial" pitchFamily="34" charset="0"/>
              <a:cs typeface="Arial" pitchFamily="34" charset="0"/>
            </a:endParaRPr>
          </a:p>
        </p:txBody>
      </p:sp>
    </p:spTree>
    <p:extLst>
      <p:ext uri="{BB962C8B-B14F-4D97-AF65-F5344CB8AC3E}">
        <p14:creationId xmlns:p14="http://schemas.microsoft.com/office/powerpoint/2010/main" val="20434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547664" y="998730"/>
            <a:ext cx="6032897" cy="1080120"/>
          </a:xfrm>
        </p:spPr>
        <p:txBody>
          <a:bodyPr rtlCol="0">
            <a:noAutofit/>
          </a:bodyPr>
          <a:lstStyle/>
          <a:p>
            <a:pPr algn="ctr">
              <a:defRPr/>
            </a:pPr>
            <a:r>
              <a:rPr lang="es-MX" b="1" dirty="0">
                <a:solidFill>
                  <a:srgbClr val="FFC000"/>
                </a:solidFill>
                <a:latin typeface="Arial" pitchFamily="34" charset="0"/>
                <a:cs typeface="Arial" pitchFamily="34" charset="0"/>
              </a:rPr>
              <a:t>RAC REGLAMENTOS AERONAUTICOS DE COLOMBIA</a:t>
            </a:r>
          </a:p>
        </p:txBody>
      </p:sp>
      <p:sp>
        <p:nvSpPr>
          <p:cNvPr id="20483" name="2 Marcador de contenido"/>
          <p:cNvSpPr>
            <a:spLocks noGrp="1"/>
          </p:cNvSpPr>
          <p:nvPr>
            <p:ph idx="4294967295"/>
          </p:nvPr>
        </p:nvSpPr>
        <p:spPr>
          <a:xfrm>
            <a:off x="1439652" y="2456892"/>
            <a:ext cx="6904248" cy="2592288"/>
          </a:xfrm>
        </p:spPr>
        <p:txBody>
          <a:bodyPr/>
          <a:lstStyle/>
          <a:p>
            <a:pPr marL="51197" indent="0" algn="just">
              <a:buNone/>
            </a:pPr>
            <a:r>
              <a:rPr lang="es-MX" altLang="es-CO" sz="1500" dirty="0">
                <a:latin typeface="Arial" pitchFamily="34" charset="0"/>
                <a:cs typeface="Arial" pitchFamily="34" charset="0"/>
              </a:rPr>
              <a:t>PARTE 1</a:t>
            </a:r>
          </a:p>
          <a:p>
            <a:pPr marL="51197" indent="0" algn="just">
              <a:buNone/>
            </a:pPr>
            <a:r>
              <a:rPr lang="es-MX" altLang="es-CO" sz="1500" dirty="0">
                <a:latin typeface="Arial" pitchFamily="34" charset="0"/>
                <a:cs typeface="Arial" pitchFamily="34" charset="0"/>
              </a:rPr>
              <a:t>DEFINCIONES  PARTE DEL RAC DONDE ESTÁN LAS DEFINICIONES Y SIGLAS ESPECIFICAS DEL ENTORNO AERONÁUTICO</a:t>
            </a:r>
          </a:p>
          <a:p>
            <a:pPr marL="51197" indent="0" algn="just">
              <a:buNone/>
            </a:pPr>
            <a:endParaRPr lang="es-MX" altLang="es-CO" sz="1500" dirty="0">
              <a:latin typeface="Arial" pitchFamily="34" charset="0"/>
              <a:cs typeface="Arial" pitchFamily="34" charset="0"/>
            </a:endParaRPr>
          </a:p>
          <a:p>
            <a:pPr marL="51197" indent="0" algn="just">
              <a:buNone/>
            </a:pPr>
            <a:r>
              <a:rPr lang="es-MX" altLang="es-CO" sz="1500" dirty="0">
                <a:latin typeface="Arial" pitchFamily="34" charset="0"/>
                <a:cs typeface="Arial" pitchFamily="34" charset="0"/>
              </a:rPr>
              <a:t>PARTE 2 </a:t>
            </a:r>
          </a:p>
          <a:p>
            <a:pPr marL="51197" indent="0" algn="just">
              <a:buNone/>
            </a:pPr>
            <a:r>
              <a:rPr lang="es-MX" altLang="es-CO" sz="1500" dirty="0">
                <a:latin typeface="Arial" pitchFamily="34" charset="0"/>
                <a:cs typeface="Arial" pitchFamily="34" charset="0"/>
              </a:rPr>
              <a:t>PERSONAL AERONÁUTICO :PARTE DEL RAC DONDE ESTÁN LOS REQUISITOS, HORAS DE VUELO, CURSO EN TIERRA, TIPOS Y CLASES DE LICENCIAS PARA PILOTOS Y PERSONAL DE TIERRA.</a:t>
            </a:r>
          </a:p>
          <a:p>
            <a:pPr algn="just" eaLnBrk="1" hangingPunct="1">
              <a:buFont typeface="Arial" pitchFamily="34" charset="0"/>
              <a:buNone/>
            </a:pPr>
            <a:endParaRPr lang="es-MX" altLang="es-CO" dirty="0">
              <a:latin typeface="Arial" pitchFamily="34" charset="0"/>
              <a:cs typeface="Arial" pitchFamily="34" charset="0"/>
            </a:endParaRPr>
          </a:p>
          <a:p>
            <a:pPr algn="just" eaLnBrk="1" hangingPunct="1">
              <a:buFont typeface="Arial" pitchFamily="34" charset="0"/>
              <a:buNone/>
            </a:pPr>
            <a:endParaRPr lang="es-MX" altLang="es-CO" dirty="0">
              <a:latin typeface="Arial" pitchFamily="34" charset="0"/>
              <a:cs typeface="Arial" pitchFamily="34" charset="0"/>
            </a:endParaRPr>
          </a:p>
          <a:p>
            <a:pPr eaLnBrk="1" hangingPunct="1">
              <a:buFont typeface="Arial" pitchFamily="34" charset="0"/>
              <a:buNone/>
            </a:pPr>
            <a:endParaRPr lang="es-MX" altLang="es-CO" dirty="0">
              <a:latin typeface="Arial" pitchFamily="34" charset="0"/>
              <a:cs typeface="Arial" pitchFamily="34" charset="0"/>
            </a:endParaRPr>
          </a:p>
        </p:txBody>
      </p:sp>
    </p:spTree>
    <p:extLst>
      <p:ext uri="{BB962C8B-B14F-4D97-AF65-F5344CB8AC3E}">
        <p14:creationId xmlns:p14="http://schemas.microsoft.com/office/powerpoint/2010/main" val="10037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calcmode="lin" valueType="num">
                                      <p:cBhvr additive="base">
                                        <p:cTn id="1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483">
                                            <p:txEl>
                                              <p:pRg st="3" end="3"/>
                                            </p:txEl>
                                          </p:spTgt>
                                        </p:tgtEl>
                                        <p:attrNameLst>
                                          <p:attrName>style.visibility</p:attrName>
                                        </p:attrNameLst>
                                      </p:cBhvr>
                                      <p:to>
                                        <p:strVal val="visible"/>
                                      </p:to>
                                    </p:set>
                                    <p:anim calcmode="lin" valueType="num">
                                      <p:cBhvr additive="base">
                                        <p:cTn id="2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 calcmode="lin" valueType="num">
                                      <p:cBhvr additive="base">
                                        <p:cTn id="27"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493658" y="998730"/>
            <a:ext cx="6032897" cy="961616"/>
          </a:xfrm>
        </p:spPr>
        <p:txBody>
          <a:bodyPr rtlCol="0">
            <a:noAutofit/>
          </a:bodyPr>
          <a:lstStyle/>
          <a:p>
            <a:pPr algn="ctr">
              <a:defRPr/>
            </a:pPr>
            <a:r>
              <a:rPr lang="es-MX" b="1" dirty="0">
                <a:solidFill>
                  <a:srgbClr val="FFC000"/>
                </a:solidFill>
                <a:latin typeface="Arial" pitchFamily="34" charset="0"/>
                <a:cs typeface="Arial" pitchFamily="34" charset="0"/>
              </a:rPr>
              <a:t>RAC REGLAMENTOS AERONÁUTICOS DE COLOMBIA</a:t>
            </a:r>
          </a:p>
        </p:txBody>
      </p:sp>
      <p:sp>
        <p:nvSpPr>
          <p:cNvPr id="21507" name="2 Marcador de contenido"/>
          <p:cNvSpPr>
            <a:spLocks noGrp="1"/>
          </p:cNvSpPr>
          <p:nvPr>
            <p:ph idx="4294967295"/>
          </p:nvPr>
        </p:nvSpPr>
        <p:spPr>
          <a:xfrm>
            <a:off x="369277" y="2564905"/>
            <a:ext cx="8343900" cy="2451719"/>
          </a:xfrm>
        </p:spPr>
        <p:txBody>
          <a:bodyPr/>
          <a:lstStyle/>
          <a:p>
            <a:pPr marL="51197" indent="0" algn="just">
              <a:buNone/>
            </a:pPr>
            <a:r>
              <a:rPr lang="es-MX" altLang="es-CO" sz="1500" dirty="0">
                <a:latin typeface="Arial" pitchFamily="34" charset="0"/>
                <a:cs typeface="Arial" pitchFamily="34" charset="0"/>
              </a:rPr>
              <a:t>PARTE 3</a:t>
            </a:r>
          </a:p>
          <a:p>
            <a:pPr marL="51197" indent="0" algn="just">
              <a:buNone/>
            </a:pPr>
            <a:r>
              <a:rPr lang="es-MX" altLang="es-CO" sz="1500" dirty="0">
                <a:latin typeface="Arial" pitchFamily="34" charset="0"/>
                <a:cs typeface="Arial" pitchFamily="34" charset="0"/>
              </a:rPr>
              <a:t>ACTIVIDADES AÉREAS CIVILES  PARTE DEL RAC DONDE ESTA LA NORMATIVIDAD PARA LA AVIACIÓN REGULAR Y NO REGULAR.</a:t>
            </a:r>
          </a:p>
          <a:p>
            <a:pPr marL="51197" indent="0" algn="just">
              <a:buNone/>
            </a:pPr>
            <a:endParaRPr lang="es-MX" altLang="es-CO" sz="1500" dirty="0">
              <a:latin typeface="Arial" pitchFamily="34" charset="0"/>
              <a:cs typeface="Arial" pitchFamily="34" charset="0"/>
            </a:endParaRPr>
          </a:p>
          <a:p>
            <a:pPr marL="51197" indent="0" algn="just">
              <a:buNone/>
            </a:pPr>
            <a:r>
              <a:rPr lang="es-MX" altLang="es-CO" sz="1500" dirty="0">
                <a:latin typeface="Arial" pitchFamily="34" charset="0"/>
                <a:cs typeface="Arial" pitchFamily="34" charset="0"/>
              </a:rPr>
              <a:t>Regular: aviación con itinerario fijo ejemplo Avianca, Copa, </a:t>
            </a:r>
            <a:r>
              <a:rPr lang="es-MX" altLang="es-CO" sz="1500" dirty="0" err="1">
                <a:latin typeface="Arial" pitchFamily="34" charset="0"/>
                <a:cs typeface="Arial" pitchFamily="34" charset="0"/>
              </a:rPr>
              <a:t>Lan</a:t>
            </a:r>
            <a:r>
              <a:rPr lang="es-MX" altLang="es-CO" sz="1500" dirty="0">
                <a:latin typeface="Arial" pitchFamily="34" charset="0"/>
                <a:cs typeface="Arial" pitchFamily="34" charset="0"/>
              </a:rPr>
              <a:t> no regular aviación de vuelos chárter o aerotaxi sin itinerario fijo.</a:t>
            </a:r>
          </a:p>
        </p:txBody>
      </p:sp>
    </p:spTree>
    <p:extLst>
      <p:ext uri="{BB962C8B-B14F-4D97-AF65-F5344CB8AC3E}">
        <p14:creationId xmlns:p14="http://schemas.microsoft.com/office/powerpoint/2010/main" val="678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 calcmode="lin" valueType="num">
                                      <p:cBhvr additive="base">
                                        <p:cTn id="1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547664" y="878142"/>
            <a:ext cx="6032897" cy="1015622"/>
          </a:xfrm>
        </p:spPr>
        <p:txBody>
          <a:bodyPr rtlCol="0">
            <a:noAutofit/>
          </a:bodyPr>
          <a:lstStyle/>
          <a:p>
            <a:pPr algn="ctr">
              <a:defRPr/>
            </a:pPr>
            <a:r>
              <a:rPr lang="es-MX" b="1" dirty="0">
                <a:solidFill>
                  <a:srgbClr val="FFC000"/>
                </a:solidFill>
                <a:latin typeface="Arial" pitchFamily="34" charset="0"/>
                <a:cs typeface="Arial" pitchFamily="34" charset="0"/>
              </a:rPr>
              <a:t>RAC REGLAMENTOS AERONAUTICOS DE COLOMBIA</a:t>
            </a:r>
          </a:p>
        </p:txBody>
      </p:sp>
      <p:sp>
        <p:nvSpPr>
          <p:cNvPr id="3" name="2 Marcador de contenido"/>
          <p:cNvSpPr>
            <a:spLocks noGrp="1"/>
          </p:cNvSpPr>
          <p:nvPr>
            <p:ph idx="4294967295"/>
          </p:nvPr>
        </p:nvSpPr>
        <p:spPr>
          <a:xfrm>
            <a:off x="457200" y="2505809"/>
            <a:ext cx="8159262" cy="3394472"/>
          </a:xfrm>
        </p:spPr>
        <p:txBody>
          <a:bodyPr rtlCol="0">
            <a:normAutofit/>
          </a:bodyPr>
          <a:lstStyle/>
          <a:p>
            <a:pPr marL="51197" indent="0" algn="just">
              <a:buNone/>
              <a:defRPr/>
            </a:pPr>
            <a:r>
              <a:rPr lang="es-MX" sz="1600" dirty="0">
                <a:latin typeface="Arial" pitchFamily="34" charset="0"/>
                <a:cs typeface="Arial" pitchFamily="34" charset="0"/>
              </a:rPr>
              <a:t>PARTE 4 SECCION 7</a:t>
            </a:r>
          </a:p>
          <a:p>
            <a:pPr marL="51197" indent="0" algn="just">
              <a:buNone/>
              <a:defRPr/>
            </a:pPr>
            <a:r>
              <a:rPr lang="es-MX" sz="1600" dirty="0">
                <a:latin typeface="Arial" pitchFamily="34" charset="0"/>
                <a:cs typeface="Arial" pitchFamily="34" charset="0"/>
              </a:rPr>
              <a:t>NORMAS DE AERONAVEGABILIDAD Y OPERACIÓN DE AERONAVES</a:t>
            </a:r>
          </a:p>
          <a:p>
            <a:pPr marL="51197" indent="0">
              <a:buNone/>
              <a:defRPr/>
            </a:pPr>
            <a:r>
              <a:rPr lang="es-MX" sz="1600" dirty="0">
                <a:latin typeface="Arial" pitchFamily="34" charset="0"/>
                <a:cs typeface="Arial" pitchFamily="34" charset="0"/>
              </a:rPr>
              <a:t> NORMAS DE AERONAVEGABILIDAD PARA AERONAVES DE AMBULANCIA AÉREA</a:t>
            </a:r>
          </a:p>
          <a:p>
            <a:pPr marL="51197" indent="0" algn="just">
              <a:buNone/>
              <a:defRPr/>
            </a:pPr>
            <a:r>
              <a:rPr lang="es-MX" sz="1600" dirty="0">
                <a:latin typeface="Arial" pitchFamily="34" charset="0"/>
                <a:cs typeface="Arial" pitchFamily="34" charset="0"/>
              </a:rPr>
              <a:t>4.7.7.1.  son servicios consistentes en el traslado de personas que padecen lesiones orgánicas o enfermedades y que por su estado requieren de equipos, personal y atenciones especiales durante el vuelo, los cuales no son ofrecidos comúnmente por las empresas de transporte público regular o no regular. Adicionalmente, se determina el cumplimiento de los requisitos de aeronavegabilidad correspondientes a su respectiva categoría, según disposiciones establecidas en la parte cuarta </a:t>
            </a:r>
          </a:p>
          <a:p>
            <a:pPr>
              <a:buFont typeface="Arial" pitchFamily="34" charset="0"/>
              <a:buChar char="•"/>
              <a:defRPr/>
            </a:pPr>
            <a:endParaRPr lang="es-MX" dirty="0">
              <a:latin typeface="Arial" pitchFamily="34" charset="0"/>
              <a:cs typeface="Arial" pitchFamily="34" charset="0"/>
            </a:endParaRPr>
          </a:p>
        </p:txBody>
      </p:sp>
    </p:spTree>
    <p:extLst>
      <p:ext uri="{BB962C8B-B14F-4D97-AF65-F5344CB8AC3E}">
        <p14:creationId xmlns:p14="http://schemas.microsoft.com/office/powerpoint/2010/main" val="17299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1493658" y="998730"/>
            <a:ext cx="6032897" cy="1339658"/>
          </a:xfrm>
        </p:spPr>
        <p:txBody>
          <a:bodyPr rtlCol="0">
            <a:normAutofit fontScale="90000"/>
          </a:bodyPr>
          <a:lstStyle/>
          <a:p>
            <a:pPr algn="ctr">
              <a:defRPr/>
            </a:pPr>
            <a:r>
              <a:rPr lang="es-MX" b="1" dirty="0">
                <a:solidFill>
                  <a:srgbClr val="FFC000"/>
                </a:solidFill>
                <a:latin typeface="Arial" pitchFamily="34" charset="0"/>
                <a:cs typeface="Arial" pitchFamily="34" charset="0"/>
              </a:rPr>
              <a:t>RAC REGLAMENTOS AERONÁUTICOS DE COLOMBIA </a:t>
            </a:r>
            <a:br>
              <a:rPr lang="es-MX" dirty="0">
                <a:latin typeface="Arial" pitchFamily="34" charset="0"/>
                <a:cs typeface="Arial" pitchFamily="34" charset="0"/>
              </a:rPr>
            </a:br>
            <a:r>
              <a:rPr lang="es-MX" dirty="0">
                <a:latin typeface="Arial" pitchFamily="34" charset="0"/>
                <a:cs typeface="Arial" pitchFamily="34" charset="0"/>
              </a:rPr>
              <a:t>Parte 4</a:t>
            </a:r>
          </a:p>
        </p:txBody>
      </p:sp>
      <p:sp>
        <p:nvSpPr>
          <p:cNvPr id="23555" name="2 Marcador de contenido"/>
          <p:cNvSpPr>
            <a:spLocks noGrp="1"/>
          </p:cNvSpPr>
          <p:nvPr>
            <p:ph idx="4294967295"/>
          </p:nvPr>
        </p:nvSpPr>
        <p:spPr>
          <a:xfrm>
            <a:off x="422031" y="2890220"/>
            <a:ext cx="8036169" cy="2569803"/>
          </a:xfrm>
        </p:spPr>
        <p:txBody>
          <a:bodyPr/>
          <a:lstStyle/>
          <a:p>
            <a:pPr marL="51197" indent="0" algn="just">
              <a:buNone/>
            </a:pPr>
            <a:r>
              <a:rPr lang="es-MX" altLang="es-CO" sz="1500" dirty="0">
                <a:latin typeface="Arial" pitchFamily="34" charset="0"/>
                <a:cs typeface="Arial" pitchFamily="34" charset="0"/>
              </a:rPr>
              <a:t>4.7.7.3. REQUISITOS ESPECIALES SOBRE AERONAVES LAS AERONAVES PARA AMBULANCIA AÉREA DEBERÁN ESTAR ESPECIALMENTE FABRICADAS, ADAPTADAS Y/O EQUIPADAS CON ESTE PROPÓSITO, Y DEBIDAMENTE CERTIFICADAS ANTE LA UAEAC. </a:t>
            </a:r>
          </a:p>
          <a:p>
            <a:pPr marL="51197" indent="0" algn="just">
              <a:buNone/>
            </a:pPr>
            <a:r>
              <a:rPr lang="es-MX" altLang="es-CO" sz="1500" dirty="0">
                <a:latin typeface="Arial" pitchFamily="34" charset="0"/>
                <a:cs typeface="Arial" pitchFamily="34" charset="0"/>
              </a:rPr>
              <a:t>para el efecto deberán contar con un certificado de aeronavegabilidad que acredite su aptitud para esta modalidad de operación, con base en la certificación de tipo original y modificaciones posteriores autorizadas.</a:t>
            </a:r>
          </a:p>
        </p:txBody>
      </p:sp>
    </p:spTree>
    <p:extLst>
      <p:ext uri="{BB962C8B-B14F-4D97-AF65-F5344CB8AC3E}">
        <p14:creationId xmlns:p14="http://schemas.microsoft.com/office/powerpoint/2010/main" val="83926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1162" y="2078850"/>
            <a:ext cx="8203223" cy="4104456"/>
          </a:xfrm>
        </p:spPr>
        <p:txBody>
          <a:bodyPr rtlCol="0">
            <a:normAutofit/>
          </a:bodyPr>
          <a:lstStyle/>
          <a:p>
            <a:pPr marL="51197" indent="0" algn="just">
              <a:buNone/>
              <a:defRPr/>
            </a:pPr>
            <a:r>
              <a:rPr lang="es-CO" sz="1500" dirty="0">
                <a:latin typeface="Arial" pitchFamily="34" charset="0"/>
                <a:cs typeface="Arial" pitchFamily="34" charset="0"/>
              </a:rPr>
              <a:t> AMBULANCIA AÉREA.</a:t>
            </a:r>
          </a:p>
          <a:p>
            <a:pPr marL="51197" indent="0" algn="just">
              <a:buNone/>
              <a:defRPr/>
            </a:pPr>
            <a:endParaRPr lang="es-CO" sz="1500" dirty="0">
              <a:latin typeface="Arial" pitchFamily="34" charset="0"/>
              <a:cs typeface="Arial" pitchFamily="34" charset="0"/>
            </a:endParaRPr>
          </a:p>
          <a:p>
            <a:pPr marL="51197" indent="0" algn="just">
              <a:buNone/>
              <a:defRPr/>
            </a:pPr>
            <a:r>
              <a:rPr lang="es-CO" sz="1500" dirty="0">
                <a:latin typeface="Arial" pitchFamily="34" charset="0"/>
                <a:cs typeface="Arial" pitchFamily="34" charset="0"/>
              </a:rPr>
              <a:t>4.21 NORMAS Y REQUISITOS DE AERONAVEGABILIDAD Y OPERACIÓN PARA AERONAVES DE SERVICIOS AÉREOS COMERCIALES EN LAS DEMÁS MODALIDADES DE TRABAJOS AÉREOS ESPECIALES.</a:t>
            </a:r>
          </a:p>
          <a:p>
            <a:pPr marL="51197" indent="0" algn="just">
              <a:buNone/>
              <a:defRPr/>
            </a:pPr>
            <a:r>
              <a:rPr lang="es-CO" sz="1500" dirty="0">
                <a:latin typeface="Arial" pitchFamily="34" charset="0"/>
                <a:cs typeface="Arial" pitchFamily="34" charset="0"/>
              </a:rPr>
              <a:t>4.21.1.1. DEFINICIÓN LOS TRABAJOS AÉREOS ESPECIALES SON ACTIVIDADES AÉREAS CIVILES, DE CARÁCTER COMERCIAL, DISTINTAS DEL TRANSPORTE PÚBLICO; TALES COMO: AEROFOTOGRAFÍA, AEROFOTOGRAMETRÍA, GEOLOGÍA, SISMOGRAFÍA, CONSTRUCCIÓN, BÚSQUEDA Y RESCATE, AMBULANCIA AÉREA, PUBLICIDAD AÉREA Y SIMILARES.</a:t>
            </a:r>
          </a:p>
          <a:p>
            <a:pPr marL="51197" indent="0" algn="just">
              <a:buNone/>
              <a:defRPr/>
            </a:pPr>
            <a:r>
              <a:rPr lang="es-CO" sz="1500" dirty="0">
                <a:latin typeface="Arial" pitchFamily="34" charset="0"/>
                <a:cs typeface="Arial" pitchFamily="34" charset="0"/>
              </a:rPr>
              <a:t>4.21.1.4.1. CERTIFICADO DE OPERACIÓN. LAS PERSONAS O EMPRESAS QUE EFECTÚEN TRABAJOS AÉREOS ESPECIALES EN CUALQUIERA DE SUS MODALIDADES, DEBEN TENER UN CERTIFICADO DE OPERACIÓN EXPEDIDO POR LA AUTORIDAD AERONÁUTICA,</a:t>
            </a:r>
          </a:p>
        </p:txBody>
      </p:sp>
      <p:sp>
        <p:nvSpPr>
          <p:cNvPr id="4" name="1 Título"/>
          <p:cNvSpPr txBox="1">
            <a:spLocks/>
          </p:cNvSpPr>
          <p:nvPr/>
        </p:nvSpPr>
        <p:spPr>
          <a:xfrm>
            <a:off x="1493658" y="857250"/>
            <a:ext cx="6032897" cy="1339658"/>
          </a:xfrm>
          <a:prstGeom prst="rect">
            <a:avLst/>
          </a:prstGeom>
        </p:spPr>
        <p:txBody>
          <a:bodyPr vert="horz" rtlCol="0" anchor="t">
            <a:normAutofit fontScale="97500" lnSpcReduction="10000"/>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lgn="ctr" eaLnBrk="1" fontAlgn="auto" hangingPunct="1">
              <a:spcAft>
                <a:spcPts val="0"/>
              </a:spcAft>
              <a:defRPr/>
            </a:pPr>
            <a:r>
              <a:rPr lang="es-MX" sz="3000" b="1" dirty="0">
                <a:solidFill>
                  <a:srgbClr val="FFC000"/>
                </a:solidFill>
                <a:latin typeface="Arial" pitchFamily="34" charset="0"/>
                <a:cs typeface="Arial" pitchFamily="34" charset="0"/>
              </a:rPr>
              <a:t>RAC REGLAMENTOS AERONÁUTICOS DE COLOMBIA </a:t>
            </a:r>
            <a:br>
              <a:rPr lang="es-MX" sz="3000" dirty="0">
                <a:latin typeface="Arial" pitchFamily="34" charset="0"/>
                <a:cs typeface="Arial" pitchFamily="34" charset="0"/>
              </a:rPr>
            </a:br>
            <a:r>
              <a:rPr lang="es-MX" sz="3000" dirty="0">
                <a:latin typeface="Arial" pitchFamily="34" charset="0"/>
                <a:cs typeface="Arial" pitchFamily="34" charset="0"/>
              </a:rPr>
              <a:t>Parte 4</a:t>
            </a:r>
          </a:p>
        </p:txBody>
      </p:sp>
    </p:spTree>
    <p:extLst>
      <p:ext uri="{BB962C8B-B14F-4D97-AF65-F5344CB8AC3E}">
        <p14:creationId xmlns:p14="http://schemas.microsoft.com/office/powerpoint/2010/main" val="8531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Tema de Office">
  <a:themeElements>
    <a:clrScheme name="Personalizar 1">
      <a:dk1>
        <a:srgbClr val="949494"/>
      </a:dk1>
      <a:lt1>
        <a:sysClr val="window" lastClr="FFFFFF"/>
      </a:lt1>
      <a:dk2>
        <a:srgbClr val="1F497D"/>
      </a:dk2>
      <a:lt2>
        <a:srgbClr val="EEECE1"/>
      </a:lt2>
      <a:accent1>
        <a:srgbClr val="365B86"/>
      </a:accent1>
      <a:accent2>
        <a:srgbClr val="C0000C"/>
      </a:accent2>
      <a:accent3>
        <a:srgbClr val="528414"/>
      </a:accent3>
      <a:accent4>
        <a:srgbClr val="5407A2"/>
      </a:accent4>
      <a:accent5>
        <a:srgbClr val="00BAD3"/>
      </a:accent5>
      <a:accent6>
        <a:srgbClr val="F75D00"/>
      </a:accent6>
      <a:hlink>
        <a:srgbClr val="002CD7"/>
      </a:hlink>
      <a:folHlink>
        <a:srgbClr val="A800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966586C9ECD704FAD64FB3BD4C57539" ma:contentTypeVersion="0" ma:contentTypeDescription="Crear nuevo documento." ma:contentTypeScope="" ma:versionID="f887ee3c222cc5ef71b4564453c3be1e">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5A7292-9C7F-4A74-BC2C-A745A509DD0C}"/>
</file>

<file path=customXml/itemProps2.xml><?xml version="1.0" encoding="utf-8"?>
<ds:datastoreItem xmlns:ds="http://schemas.openxmlformats.org/officeDocument/2006/customXml" ds:itemID="{DCB435A4-CC20-48E6-887F-9FCB1A1572D2}"/>
</file>

<file path=customXml/itemProps3.xml><?xml version="1.0" encoding="utf-8"?>
<ds:datastoreItem xmlns:ds="http://schemas.openxmlformats.org/officeDocument/2006/customXml" ds:itemID="{A92B1BB2-C2EB-477A-A417-FB2C7246FFC6}"/>
</file>

<file path=docProps/app.xml><?xml version="1.0" encoding="utf-8"?>
<Properties xmlns="http://schemas.openxmlformats.org/officeDocument/2006/extended-properties" xmlns:vt="http://schemas.openxmlformats.org/officeDocument/2006/docPropsVTypes">
  <TotalTime>5804</TotalTime>
  <Words>889</Words>
  <Application>Microsoft Office PowerPoint</Application>
  <PresentationFormat>Presentación en pantalla (4:3)</PresentationFormat>
  <Paragraphs>57</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Tema de Office</vt:lpstr>
      <vt:lpstr>Presentación de PowerPoint</vt:lpstr>
      <vt:lpstr>Presentación de PowerPoint</vt:lpstr>
      <vt:lpstr>OBJETIVO</vt:lpstr>
      <vt:lpstr>RAC</vt:lpstr>
      <vt:lpstr>RAC REGLAMENTOS AERONAUTICOS DE COLOMBIA</vt:lpstr>
      <vt:lpstr>RAC REGLAMENTOS AERONÁUTICOS DE COLOMBIA</vt:lpstr>
      <vt:lpstr>RAC REGLAMENTOS AERONAUTICOS DE COLOMBIA</vt:lpstr>
      <vt:lpstr>RAC REGLAMENTOS AERONÁUTICOS DE COLOMBIA  Parte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CAMILO</dc:creator>
  <cp:lastModifiedBy>Jeimmy Julieth Florez Lozano</cp:lastModifiedBy>
  <cp:revision>22</cp:revision>
  <dcterms:created xsi:type="dcterms:W3CDTF">2015-08-10T15:28:24Z</dcterms:created>
  <dcterms:modified xsi:type="dcterms:W3CDTF">2017-08-01T15:26:06Z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0x010100F966586C9ECD704FAD64FB3BD4C57539</vt:lpwstr>
  </property>
</Properties>
</file>