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6"/>
  </p:notesMasterIdLst>
  <p:handoutMasterIdLst>
    <p:handoutMasterId r:id="rId17"/>
  </p:handoutMasterIdLst>
  <p:sldIdLst>
    <p:sldId id="266" r:id="rId2"/>
    <p:sldId id="267" r:id="rId3"/>
    <p:sldId id="268" r:id="rId4"/>
    <p:sldId id="269" r:id="rId5"/>
    <p:sldId id="270" r:id="rId6"/>
    <p:sldId id="271" r:id="rId7"/>
    <p:sldId id="272" r:id="rId8"/>
    <p:sldId id="273" r:id="rId9"/>
    <p:sldId id="274" r:id="rId10"/>
    <p:sldId id="275" r:id="rId11"/>
    <p:sldId id="278" r:id="rId12"/>
    <p:sldId id="276" r:id="rId13"/>
    <p:sldId id="277" r:id="rId14"/>
    <p:sldId id="279" r:id="rId15"/>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01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B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9" autoAdjust="0"/>
    <p:restoredTop sz="94660"/>
  </p:normalViewPr>
  <p:slideViewPr>
    <p:cSldViewPr snapToGrid="0" snapToObjects="1" showGuides="1">
      <p:cViewPr>
        <p:scale>
          <a:sx n="76" d="100"/>
          <a:sy n="76" d="100"/>
        </p:scale>
        <p:origin x="-1188" y="0"/>
      </p:cViewPr>
      <p:guideLst>
        <p:guide orient="horz" pos="2160"/>
        <p:guide pos="301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027A31-8B70-484C-A67D-DC17AAB13D95}" type="datetimeFigureOut">
              <a:rPr lang="es-ES" smtClean="0"/>
              <a:t>28/07/2017</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7E4CE45-D4DB-2342-87C1-B960E212B0CC}" type="slidenum">
              <a:rPr lang="es-ES" smtClean="0"/>
              <a:t>‹Nº›</a:t>
            </a:fld>
            <a:endParaRPr lang="es-ES"/>
          </a:p>
        </p:txBody>
      </p:sp>
    </p:spTree>
    <p:extLst>
      <p:ext uri="{BB962C8B-B14F-4D97-AF65-F5344CB8AC3E}">
        <p14:creationId xmlns:p14="http://schemas.microsoft.com/office/powerpoint/2010/main" val="18199051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00FF5C-916C-FC4C-8491-FA264B13FCF2}" type="datetimeFigureOut">
              <a:rPr lang="es-ES" smtClean="0"/>
              <a:t>28/07/2017</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E7605E-031D-5D48-BE3A-91A96A7C5466}" type="slidenum">
              <a:rPr lang="es-ES" smtClean="0"/>
              <a:t>‹Nº›</a:t>
            </a:fld>
            <a:endParaRPr lang="es-ES"/>
          </a:p>
        </p:txBody>
      </p:sp>
    </p:spTree>
    <p:extLst>
      <p:ext uri="{BB962C8B-B14F-4D97-AF65-F5344CB8AC3E}">
        <p14:creationId xmlns:p14="http://schemas.microsoft.com/office/powerpoint/2010/main" val="389155843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5" name="Imagen 4" descr="Plantilla PPT AEROCIVIL-0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27384"/>
            <a:ext cx="9217024" cy="6912768"/>
          </a:xfrm>
          <a:prstGeom prst="rect">
            <a:avLst/>
          </a:prstGeom>
        </p:spPr>
      </p:pic>
      <p:sp>
        <p:nvSpPr>
          <p:cNvPr id="2" name="Título 1"/>
          <p:cNvSpPr>
            <a:spLocks noGrp="1"/>
          </p:cNvSpPr>
          <p:nvPr>
            <p:ph type="ctrTitle"/>
          </p:nvPr>
        </p:nvSpPr>
        <p:spPr>
          <a:xfrm>
            <a:off x="627980" y="3058778"/>
            <a:ext cx="7847686" cy="970744"/>
          </a:xfrm>
        </p:spPr>
        <p:txBody>
          <a:bodyPr/>
          <a:lstStyle>
            <a:lvl1pPr algn="ctr">
              <a:defRPr b="1">
                <a:solidFill>
                  <a:schemeClr val="tx2"/>
                </a:solidFill>
              </a:defRPr>
            </a:lvl1pPr>
          </a:lstStyle>
          <a:p>
            <a:r>
              <a:rPr lang="es-ES_tradnl" dirty="0"/>
              <a:t>Clic para editar título</a:t>
            </a:r>
            <a:endParaRPr lang="es-ES" dirty="0"/>
          </a:p>
        </p:txBody>
      </p:sp>
      <p:sp>
        <p:nvSpPr>
          <p:cNvPr id="3" name="Subtítulo 2"/>
          <p:cNvSpPr>
            <a:spLocks noGrp="1"/>
          </p:cNvSpPr>
          <p:nvPr>
            <p:ph type="subTitle" idx="1"/>
          </p:nvPr>
        </p:nvSpPr>
        <p:spPr>
          <a:xfrm>
            <a:off x="627979" y="4231906"/>
            <a:ext cx="7847687" cy="335916"/>
          </a:xfrm>
        </p:spPr>
        <p:txBody>
          <a:bodyPr anchor="ctr">
            <a:noAutofit/>
          </a:bodyPr>
          <a:lstStyle>
            <a:lvl1pPr marL="0" indent="0" algn="ctr">
              <a:buNone/>
              <a:defRPr sz="2000">
                <a:solidFill>
                  <a:schemeClr val="tx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a:t>Haga clic para modificar el estilo de subtítulo del patrón</a:t>
            </a:r>
            <a:endParaRPr lang="es-ES" dirty="0"/>
          </a:p>
        </p:txBody>
      </p:sp>
      <p:sp>
        <p:nvSpPr>
          <p:cNvPr id="7" name="CuadroTexto 6"/>
          <p:cNvSpPr txBox="1"/>
          <p:nvPr userDrawn="1"/>
        </p:nvSpPr>
        <p:spPr>
          <a:xfrm>
            <a:off x="627979" y="6423719"/>
            <a:ext cx="3989938" cy="369332"/>
          </a:xfrm>
          <a:prstGeom prst="rect">
            <a:avLst/>
          </a:prstGeom>
          <a:noFill/>
        </p:spPr>
        <p:txBody>
          <a:bodyPr wrap="square" rtlCol="0">
            <a:spAutoFit/>
          </a:bodyPr>
          <a:lstStyle/>
          <a:p>
            <a:r>
              <a:rPr lang="es-ES" dirty="0" err="1">
                <a:solidFill>
                  <a:schemeClr val="bg1"/>
                </a:solidFill>
                <a:latin typeface="Arial"/>
                <a:cs typeface="Arial"/>
              </a:rPr>
              <a:t>www.aerocivil.gov.co</a:t>
            </a:r>
            <a:endParaRPr lang="es-ES" dirty="0">
              <a:solidFill>
                <a:schemeClr val="bg1"/>
              </a:solidFill>
              <a:latin typeface="Arial"/>
              <a:cs typeface="Arial"/>
            </a:endParaRPr>
          </a:p>
        </p:txBody>
      </p:sp>
    </p:spTree>
    <p:extLst>
      <p:ext uri="{BB962C8B-B14F-4D97-AF65-F5344CB8AC3E}">
        <p14:creationId xmlns:p14="http://schemas.microsoft.com/office/powerpoint/2010/main" val="3430718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4_Diapositiva de título">
    <p:spTree>
      <p:nvGrpSpPr>
        <p:cNvPr id="1" name=""/>
        <p:cNvGrpSpPr/>
        <p:nvPr/>
      </p:nvGrpSpPr>
      <p:grpSpPr>
        <a:xfrm>
          <a:off x="0" y="0"/>
          <a:ext cx="0" cy="0"/>
          <a:chOff x="0" y="0"/>
          <a:chExt cx="0" cy="0"/>
        </a:xfrm>
      </p:grpSpPr>
      <p:pic>
        <p:nvPicPr>
          <p:cNvPr id="5" name="Imagen 4" descr="Plantilla PPT AEROCIVIL-04.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627980" y="3058778"/>
            <a:ext cx="7847686" cy="970744"/>
          </a:xfrm>
        </p:spPr>
        <p:txBody>
          <a:bodyPr/>
          <a:lstStyle>
            <a:lvl1pPr algn="ctr">
              <a:defRPr b="1">
                <a:solidFill>
                  <a:schemeClr val="tx2"/>
                </a:solidFill>
              </a:defRPr>
            </a:lvl1pPr>
          </a:lstStyle>
          <a:p>
            <a:r>
              <a:rPr lang="es-ES_tradnl" dirty="0"/>
              <a:t>Clic para editar título</a:t>
            </a:r>
            <a:endParaRPr lang="es-ES" dirty="0"/>
          </a:p>
        </p:txBody>
      </p:sp>
      <p:sp>
        <p:nvSpPr>
          <p:cNvPr id="3" name="Subtítulo 2"/>
          <p:cNvSpPr>
            <a:spLocks noGrp="1"/>
          </p:cNvSpPr>
          <p:nvPr>
            <p:ph type="subTitle" idx="1"/>
          </p:nvPr>
        </p:nvSpPr>
        <p:spPr>
          <a:xfrm>
            <a:off x="627979" y="4231906"/>
            <a:ext cx="7847687" cy="335916"/>
          </a:xfrm>
        </p:spPr>
        <p:txBody>
          <a:bodyPr anchor="ctr">
            <a:noAutofit/>
          </a:bodyPr>
          <a:lstStyle>
            <a:lvl1pPr marL="0" indent="0" algn="ctr">
              <a:buNone/>
              <a:defRPr sz="2000">
                <a:solidFill>
                  <a:schemeClr val="tx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a:t>Haga clic para modificar el estilo de subtítulo del patrón</a:t>
            </a:r>
            <a:endParaRPr lang="es-ES" dirty="0"/>
          </a:p>
        </p:txBody>
      </p:sp>
      <p:sp>
        <p:nvSpPr>
          <p:cNvPr id="7" name="CuadroTexto 6"/>
          <p:cNvSpPr txBox="1"/>
          <p:nvPr userDrawn="1"/>
        </p:nvSpPr>
        <p:spPr>
          <a:xfrm>
            <a:off x="627979" y="6423719"/>
            <a:ext cx="3989938" cy="369332"/>
          </a:xfrm>
          <a:prstGeom prst="rect">
            <a:avLst/>
          </a:prstGeom>
          <a:noFill/>
        </p:spPr>
        <p:txBody>
          <a:bodyPr wrap="square" rtlCol="0">
            <a:spAutoFit/>
          </a:bodyPr>
          <a:lstStyle/>
          <a:p>
            <a:r>
              <a:rPr lang="es-ES" dirty="0" err="1">
                <a:solidFill>
                  <a:schemeClr val="bg1"/>
                </a:solidFill>
                <a:latin typeface="Arial"/>
                <a:cs typeface="Arial"/>
              </a:rPr>
              <a:t>www.aerocivil.gov.co</a:t>
            </a:r>
            <a:endParaRPr lang="es-ES" dirty="0">
              <a:solidFill>
                <a:schemeClr val="bg1"/>
              </a:solidFill>
              <a:latin typeface="Arial"/>
              <a:cs typeface="Arial"/>
            </a:endParaRPr>
          </a:p>
        </p:txBody>
      </p:sp>
    </p:spTree>
    <p:extLst>
      <p:ext uri="{BB962C8B-B14F-4D97-AF65-F5344CB8AC3E}">
        <p14:creationId xmlns:p14="http://schemas.microsoft.com/office/powerpoint/2010/main" val="3825245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Diapositiva de título">
    <p:spTree>
      <p:nvGrpSpPr>
        <p:cNvPr id="1" name=""/>
        <p:cNvGrpSpPr/>
        <p:nvPr/>
      </p:nvGrpSpPr>
      <p:grpSpPr>
        <a:xfrm>
          <a:off x="0" y="0"/>
          <a:ext cx="0" cy="0"/>
          <a:chOff x="0" y="0"/>
          <a:chExt cx="0" cy="0"/>
        </a:xfrm>
      </p:grpSpPr>
      <p:pic>
        <p:nvPicPr>
          <p:cNvPr id="5" name="Imagen 4" descr="Plantilla PPT AEROCIVIL-04.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510390" y="2577849"/>
            <a:ext cx="3158381" cy="1372924"/>
          </a:xfrm>
        </p:spPr>
        <p:txBody>
          <a:bodyPr/>
          <a:lstStyle>
            <a:lvl1pPr algn="ctr">
              <a:defRPr b="1">
                <a:solidFill>
                  <a:schemeClr val="tx2"/>
                </a:solidFill>
              </a:defRPr>
            </a:lvl1pPr>
          </a:lstStyle>
          <a:p>
            <a:r>
              <a:rPr lang="es-ES_tradnl" dirty="0"/>
              <a:t>Clic para editar título</a:t>
            </a:r>
            <a:endParaRPr lang="es-ES" dirty="0"/>
          </a:p>
        </p:txBody>
      </p:sp>
      <p:sp>
        <p:nvSpPr>
          <p:cNvPr id="3" name="Subtítulo 2"/>
          <p:cNvSpPr>
            <a:spLocks noGrp="1"/>
          </p:cNvSpPr>
          <p:nvPr>
            <p:ph type="subTitle" idx="1"/>
          </p:nvPr>
        </p:nvSpPr>
        <p:spPr>
          <a:xfrm>
            <a:off x="510390" y="3950773"/>
            <a:ext cx="3158381" cy="1003466"/>
          </a:xfrm>
        </p:spPr>
        <p:txBody>
          <a:bodyPr anchor="ctr">
            <a:noAutofit/>
          </a:bodyPr>
          <a:lstStyle>
            <a:lvl1pPr marL="0" indent="0" algn="ctr">
              <a:buNone/>
              <a:defRPr sz="2000">
                <a:solidFill>
                  <a:schemeClr val="tx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a:t>Haga clic para modificar el estilo de subtítulo del patrón</a:t>
            </a:r>
            <a:endParaRPr lang="es-ES" dirty="0"/>
          </a:p>
        </p:txBody>
      </p:sp>
      <p:sp>
        <p:nvSpPr>
          <p:cNvPr id="6" name="Marcador de contenido 2"/>
          <p:cNvSpPr>
            <a:spLocks noGrp="1"/>
          </p:cNvSpPr>
          <p:nvPr>
            <p:ph idx="10"/>
          </p:nvPr>
        </p:nvSpPr>
        <p:spPr>
          <a:xfrm>
            <a:off x="3892190" y="1700808"/>
            <a:ext cx="5288322" cy="4264764"/>
          </a:xfrm>
        </p:spPr>
        <p:txBody>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7" name="CuadroTexto 6"/>
          <p:cNvSpPr txBox="1"/>
          <p:nvPr userDrawn="1"/>
        </p:nvSpPr>
        <p:spPr>
          <a:xfrm>
            <a:off x="627979" y="6423719"/>
            <a:ext cx="3989938" cy="369332"/>
          </a:xfrm>
          <a:prstGeom prst="rect">
            <a:avLst/>
          </a:prstGeom>
          <a:noFill/>
        </p:spPr>
        <p:txBody>
          <a:bodyPr wrap="square" rtlCol="0">
            <a:spAutoFit/>
          </a:bodyPr>
          <a:lstStyle/>
          <a:p>
            <a:r>
              <a:rPr lang="es-ES" dirty="0" err="1">
                <a:solidFill>
                  <a:schemeClr val="bg1"/>
                </a:solidFill>
                <a:latin typeface="Arial"/>
                <a:cs typeface="Arial"/>
              </a:rPr>
              <a:t>www.aerocivil.gov.co</a:t>
            </a:r>
            <a:endParaRPr lang="es-ES" dirty="0">
              <a:solidFill>
                <a:schemeClr val="bg1"/>
              </a:solidFill>
              <a:latin typeface="Arial"/>
              <a:cs typeface="Arial"/>
            </a:endParaRPr>
          </a:p>
        </p:txBody>
      </p:sp>
    </p:spTree>
    <p:extLst>
      <p:ext uri="{BB962C8B-B14F-4D97-AF65-F5344CB8AC3E}">
        <p14:creationId xmlns:p14="http://schemas.microsoft.com/office/powerpoint/2010/main" val="1666396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6_Diapositiva de título">
    <p:spTree>
      <p:nvGrpSpPr>
        <p:cNvPr id="1" name=""/>
        <p:cNvGrpSpPr/>
        <p:nvPr/>
      </p:nvGrpSpPr>
      <p:grpSpPr>
        <a:xfrm>
          <a:off x="0" y="0"/>
          <a:ext cx="0" cy="0"/>
          <a:chOff x="0" y="0"/>
          <a:chExt cx="0" cy="0"/>
        </a:xfrm>
      </p:grpSpPr>
      <p:pic>
        <p:nvPicPr>
          <p:cNvPr id="4" name="Imagen 3" descr="Plantilla PPT AEROCIVIL-05.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627980" y="3058778"/>
            <a:ext cx="7847686" cy="970744"/>
          </a:xfrm>
        </p:spPr>
        <p:txBody>
          <a:bodyPr/>
          <a:lstStyle>
            <a:lvl1pPr algn="ctr">
              <a:defRPr b="1">
                <a:solidFill>
                  <a:schemeClr val="tx2"/>
                </a:solidFill>
              </a:defRPr>
            </a:lvl1pPr>
          </a:lstStyle>
          <a:p>
            <a:r>
              <a:rPr lang="es-ES_tradnl" dirty="0"/>
              <a:t>Clic para editar título</a:t>
            </a:r>
            <a:endParaRPr lang="es-ES" dirty="0"/>
          </a:p>
        </p:txBody>
      </p:sp>
      <p:sp>
        <p:nvSpPr>
          <p:cNvPr id="3" name="Subtítulo 2"/>
          <p:cNvSpPr>
            <a:spLocks noGrp="1"/>
          </p:cNvSpPr>
          <p:nvPr>
            <p:ph type="subTitle" idx="1"/>
          </p:nvPr>
        </p:nvSpPr>
        <p:spPr>
          <a:xfrm>
            <a:off x="627979" y="4231906"/>
            <a:ext cx="7847687" cy="335916"/>
          </a:xfrm>
        </p:spPr>
        <p:txBody>
          <a:bodyPr anchor="ctr">
            <a:noAutofit/>
          </a:bodyPr>
          <a:lstStyle>
            <a:lvl1pPr marL="0" indent="0" algn="ctr">
              <a:buNone/>
              <a:defRPr sz="2000">
                <a:solidFill>
                  <a:schemeClr val="tx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a:t>Haga clic para modificar el estilo de subtítulo del patrón</a:t>
            </a:r>
            <a:endParaRPr lang="es-ES" dirty="0"/>
          </a:p>
        </p:txBody>
      </p:sp>
      <p:sp>
        <p:nvSpPr>
          <p:cNvPr id="7" name="CuadroTexto 6"/>
          <p:cNvSpPr txBox="1"/>
          <p:nvPr userDrawn="1"/>
        </p:nvSpPr>
        <p:spPr>
          <a:xfrm>
            <a:off x="627979" y="6423719"/>
            <a:ext cx="3989938" cy="369332"/>
          </a:xfrm>
          <a:prstGeom prst="rect">
            <a:avLst/>
          </a:prstGeom>
          <a:noFill/>
        </p:spPr>
        <p:txBody>
          <a:bodyPr wrap="square" rtlCol="0">
            <a:spAutoFit/>
          </a:bodyPr>
          <a:lstStyle/>
          <a:p>
            <a:r>
              <a:rPr lang="es-ES" dirty="0" err="1">
                <a:solidFill>
                  <a:schemeClr val="bg1"/>
                </a:solidFill>
                <a:latin typeface="Arial"/>
                <a:cs typeface="Arial"/>
              </a:rPr>
              <a:t>www.aerocivil.gov.co</a:t>
            </a:r>
            <a:endParaRPr lang="es-ES" dirty="0">
              <a:solidFill>
                <a:schemeClr val="bg1"/>
              </a:solidFill>
              <a:latin typeface="Arial"/>
              <a:cs typeface="Arial"/>
            </a:endParaRPr>
          </a:p>
        </p:txBody>
      </p:sp>
    </p:spTree>
    <p:extLst>
      <p:ext uri="{BB962C8B-B14F-4D97-AF65-F5344CB8AC3E}">
        <p14:creationId xmlns:p14="http://schemas.microsoft.com/office/powerpoint/2010/main" val="700858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Diapositiva de título">
    <p:spTree>
      <p:nvGrpSpPr>
        <p:cNvPr id="1" name=""/>
        <p:cNvGrpSpPr/>
        <p:nvPr/>
      </p:nvGrpSpPr>
      <p:grpSpPr>
        <a:xfrm>
          <a:off x="0" y="0"/>
          <a:ext cx="0" cy="0"/>
          <a:chOff x="0" y="0"/>
          <a:chExt cx="0" cy="0"/>
        </a:xfrm>
      </p:grpSpPr>
      <p:pic>
        <p:nvPicPr>
          <p:cNvPr id="4" name="Imagen 3" descr="Plantilla PPT AEROCIVIL-05.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510390" y="2577849"/>
            <a:ext cx="3158381" cy="1372924"/>
          </a:xfrm>
        </p:spPr>
        <p:txBody>
          <a:bodyPr/>
          <a:lstStyle>
            <a:lvl1pPr algn="ctr">
              <a:defRPr b="1">
                <a:solidFill>
                  <a:schemeClr val="tx2"/>
                </a:solidFill>
              </a:defRPr>
            </a:lvl1pPr>
          </a:lstStyle>
          <a:p>
            <a:r>
              <a:rPr lang="es-ES_tradnl" dirty="0"/>
              <a:t>Clic para editar título</a:t>
            </a:r>
            <a:endParaRPr lang="es-ES" dirty="0"/>
          </a:p>
        </p:txBody>
      </p:sp>
      <p:sp>
        <p:nvSpPr>
          <p:cNvPr id="3" name="Subtítulo 2"/>
          <p:cNvSpPr>
            <a:spLocks noGrp="1"/>
          </p:cNvSpPr>
          <p:nvPr>
            <p:ph type="subTitle" idx="1"/>
          </p:nvPr>
        </p:nvSpPr>
        <p:spPr>
          <a:xfrm>
            <a:off x="510390" y="3950773"/>
            <a:ext cx="3158381" cy="1003466"/>
          </a:xfrm>
        </p:spPr>
        <p:txBody>
          <a:bodyPr anchor="ctr">
            <a:noAutofit/>
          </a:bodyPr>
          <a:lstStyle>
            <a:lvl1pPr marL="0" indent="0" algn="ctr">
              <a:buNone/>
              <a:defRPr sz="2000">
                <a:solidFill>
                  <a:schemeClr val="tx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a:t>Haga clic para modificar el estilo de subtítulo del patrón</a:t>
            </a:r>
            <a:endParaRPr lang="es-ES" dirty="0"/>
          </a:p>
        </p:txBody>
      </p:sp>
      <p:sp>
        <p:nvSpPr>
          <p:cNvPr id="6" name="Marcador de contenido 2"/>
          <p:cNvSpPr>
            <a:spLocks noGrp="1"/>
          </p:cNvSpPr>
          <p:nvPr>
            <p:ph idx="10"/>
          </p:nvPr>
        </p:nvSpPr>
        <p:spPr>
          <a:xfrm>
            <a:off x="3892190" y="1700808"/>
            <a:ext cx="5288322" cy="4264764"/>
          </a:xfrm>
        </p:spPr>
        <p:txBody>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7" name="CuadroTexto 6"/>
          <p:cNvSpPr txBox="1"/>
          <p:nvPr userDrawn="1"/>
        </p:nvSpPr>
        <p:spPr>
          <a:xfrm>
            <a:off x="627979" y="6423719"/>
            <a:ext cx="3989938" cy="369332"/>
          </a:xfrm>
          <a:prstGeom prst="rect">
            <a:avLst/>
          </a:prstGeom>
          <a:noFill/>
        </p:spPr>
        <p:txBody>
          <a:bodyPr wrap="square" rtlCol="0">
            <a:spAutoFit/>
          </a:bodyPr>
          <a:lstStyle/>
          <a:p>
            <a:r>
              <a:rPr lang="es-ES" dirty="0" err="1">
                <a:solidFill>
                  <a:schemeClr val="bg1"/>
                </a:solidFill>
                <a:latin typeface="Arial"/>
                <a:cs typeface="Arial"/>
              </a:rPr>
              <a:t>www.aerocivil.gov.co</a:t>
            </a:r>
            <a:endParaRPr lang="es-ES" dirty="0">
              <a:solidFill>
                <a:schemeClr val="bg1"/>
              </a:solidFill>
              <a:latin typeface="Arial"/>
              <a:cs typeface="Arial"/>
            </a:endParaRPr>
          </a:p>
        </p:txBody>
      </p:sp>
    </p:spTree>
    <p:extLst>
      <p:ext uri="{BB962C8B-B14F-4D97-AF65-F5344CB8AC3E}">
        <p14:creationId xmlns:p14="http://schemas.microsoft.com/office/powerpoint/2010/main" val="2029472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8_Diapositiva de título">
    <p:spTree>
      <p:nvGrpSpPr>
        <p:cNvPr id="1" name=""/>
        <p:cNvGrpSpPr/>
        <p:nvPr/>
      </p:nvGrpSpPr>
      <p:grpSpPr>
        <a:xfrm>
          <a:off x="0" y="0"/>
          <a:ext cx="0" cy="0"/>
          <a:chOff x="0" y="0"/>
          <a:chExt cx="0" cy="0"/>
        </a:xfrm>
      </p:grpSpPr>
      <p:pic>
        <p:nvPicPr>
          <p:cNvPr id="5" name="Imagen 4" descr="Plantilla PPT AEROCIVIL-06.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627980" y="3058778"/>
            <a:ext cx="7847686" cy="970744"/>
          </a:xfrm>
        </p:spPr>
        <p:txBody>
          <a:bodyPr/>
          <a:lstStyle>
            <a:lvl1pPr algn="ctr">
              <a:defRPr b="1">
                <a:solidFill>
                  <a:schemeClr val="tx2"/>
                </a:solidFill>
              </a:defRPr>
            </a:lvl1pPr>
          </a:lstStyle>
          <a:p>
            <a:r>
              <a:rPr lang="es-ES_tradnl" dirty="0"/>
              <a:t>Clic para editar título</a:t>
            </a:r>
            <a:endParaRPr lang="es-ES" dirty="0"/>
          </a:p>
        </p:txBody>
      </p:sp>
      <p:sp>
        <p:nvSpPr>
          <p:cNvPr id="3" name="Subtítulo 2"/>
          <p:cNvSpPr>
            <a:spLocks noGrp="1"/>
          </p:cNvSpPr>
          <p:nvPr>
            <p:ph type="subTitle" idx="1"/>
          </p:nvPr>
        </p:nvSpPr>
        <p:spPr>
          <a:xfrm>
            <a:off x="627979" y="4231906"/>
            <a:ext cx="7847687" cy="335916"/>
          </a:xfrm>
        </p:spPr>
        <p:txBody>
          <a:bodyPr anchor="ctr">
            <a:noAutofit/>
          </a:bodyPr>
          <a:lstStyle>
            <a:lvl1pPr marL="0" indent="0" algn="ctr">
              <a:buNone/>
              <a:defRPr sz="2000">
                <a:solidFill>
                  <a:schemeClr val="tx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a:t>Haga clic para modificar el estilo de subtítulo del patrón</a:t>
            </a:r>
            <a:endParaRPr lang="es-ES" dirty="0"/>
          </a:p>
        </p:txBody>
      </p:sp>
      <p:sp>
        <p:nvSpPr>
          <p:cNvPr id="7" name="CuadroTexto 6"/>
          <p:cNvSpPr txBox="1"/>
          <p:nvPr userDrawn="1"/>
        </p:nvSpPr>
        <p:spPr>
          <a:xfrm>
            <a:off x="627979" y="6423719"/>
            <a:ext cx="3989938" cy="369332"/>
          </a:xfrm>
          <a:prstGeom prst="rect">
            <a:avLst/>
          </a:prstGeom>
          <a:noFill/>
        </p:spPr>
        <p:txBody>
          <a:bodyPr wrap="square" rtlCol="0">
            <a:spAutoFit/>
          </a:bodyPr>
          <a:lstStyle/>
          <a:p>
            <a:r>
              <a:rPr lang="es-ES" dirty="0" err="1">
                <a:solidFill>
                  <a:schemeClr val="bg1"/>
                </a:solidFill>
                <a:latin typeface="Arial"/>
                <a:cs typeface="Arial"/>
              </a:rPr>
              <a:t>www.aerocivil.gov.co</a:t>
            </a:r>
            <a:endParaRPr lang="es-ES" dirty="0">
              <a:solidFill>
                <a:schemeClr val="bg1"/>
              </a:solidFill>
              <a:latin typeface="Arial"/>
              <a:cs typeface="Arial"/>
            </a:endParaRPr>
          </a:p>
        </p:txBody>
      </p:sp>
    </p:spTree>
    <p:extLst>
      <p:ext uri="{BB962C8B-B14F-4D97-AF65-F5344CB8AC3E}">
        <p14:creationId xmlns:p14="http://schemas.microsoft.com/office/powerpoint/2010/main" val="6930747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Diapositiva de título">
    <p:spTree>
      <p:nvGrpSpPr>
        <p:cNvPr id="1" name=""/>
        <p:cNvGrpSpPr/>
        <p:nvPr/>
      </p:nvGrpSpPr>
      <p:grpSpPr>
        <a:xfrm>
          <a:off x="0" y="0"/>
          <a:ext cx="0" cy="0"/>
          <a:chOff x="0" y="0"/>
          <a:chExt cx="0" cy="0"/>
        </a:xfrm>
      </p:grpSpPr>
      <p:pic>
        <p:nvPicPr>
          <p:cNvPr id="5" name="Imagen 4" descr="Plantilla PPT AEROCIVIL-06.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510390" y="2577849"/>
            <a:ext cx="3158381" cy="1372924"/>
          </a:xfrm>
        </p:spPr>
        <p:txBody>
          <a:bodyPr/>
          <a:lstStyle>
            <a:lvl1pPr algn="ctr">
              <a:defRPr b="1">
                <a:solidFill>
                  <a:schemeClr val="tx2"/>
                </a:solidFill>
              </a:defRPr>
            </a:lvl1pPr>
          </a:lstStyle>
          <a:p>
            <a:r>
              <a:rPr lang="es-ES_tradnl" dirty="0"/>
              <a:t>Clic para editar título</a:t>
            </a:r>
            <a:endParaRPr lang="es-ES" dirty="0"/>
          </a:p>
        </p:txBody>
      </p:sp>
      <p:sp>
        <p:nvSpPr>
          <p:cNvPr id="3" name="Subtítulo 2"/>
          <p:cNvSpPr>
            <a:spLocks noGrp="1"/>
          </p:cNvSpPr>
          <p:nvPr>
            <p:ph type="subTitle" idx="1"/>
          </p:nvPr>
        </p:nvSpPr>
        <p:spPr>
          <a:xfrm>
            <a:off x="510390" y="3950773"/>
            <a:ext cx="3158381" cy="1003466"/>
          </a:xfrm>
        </p:spPr>
        <p:txBody>
          <a:bodyPr anchor="ctr">
            <a:noAutofit/>
          </a:bodyPr>
          <a:lstStyle>
            <a:lvl1pPr marL="0" indent="0" algn="ctr">
              <a:buNone/>
              <a:defRPr sz="2000">
                <a:solidFill>
                  <a:schemeClr val="tx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a:t>Haga clic para modificar el estilo de subtítulo del patrón</a:t>
            </a:r>
            <a:endParaRPr lang="es-ES" dirty="0"/>
          </a:p>
        </p:txBody>
      </p:sp>
      <p:sp>
        <p:nvSpPr>
          <p:cNvPr id="6" name="Marcador de contenido 2"/>
          <p:cNvSpPr>
            <a:spLocks noGrp="1"/>
          </p:cNvSpPr>
          <p:nvPr>
            <p:ph idx="10"/>
          </p:nvPr>
        </p:nvSpPr>
        <p:spPr>
          <a:xfrm>
            <a:off x="3892190" y="1700808"/>
            <a:ext cx="5288322" cy="4264764"/>
          </a:xfrm>
        </p:spPr>
        <p:txBody>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7" name="CuadroTexto 6"/>
          <p:cNvSpPr txBox="1"/>
          <p:nvPr userDrawn="1"/>
        </p:nvSpPr>
        <p:spPr>
          <a:xfrm>
            <a:off x="627979" y="6423719"/>
            <a:ext cx="3989938" cy="369332"/>
          </a:xfrm>
          <a:prstGeom prst="rect">
            <a:avLst/>
          </a:prstGeom>
          <a:noFill/>
        </p:spPr>
        <p:txBody>
          <a:bodyPr wrap="square" rtlCol="0">
            <a:spAutoFit/>
          </a:bodyPr>
          <a:lstStyle/>
          <a:p>
            <a:r>
              <a:rPr lang="es-ES" dirty="0" err="1">
                <a:solidFill>
                  <a:schemeClr val="bg1"/>
                </a:solidFill>
                <a:latin typeface="Arial"/>
                <a:cs typeface="Arial"/>
              </a:rPr>
              <a:t>www.aerocivil.gov.co</a:t>
            </a:r>
            <a:endParaRPr lang="es-ES" dirty="0">
              <a:solidFill>
                <a:schemeClr val="bg1"/>
              </a:solidFill>
              <a:latin typeface="Arial"/>
              <a:cs typeface="Arial"/>
            </a:endParaRPr>
          </a:p>
        </p:txBody>
      </p:sp>
    </p:spTree>
    <p:extLst>
      <p:ext uri="{BB962C8B-B14F-4D97-AF65-F5344CB8AC3E}">
        <p14:creationId xmlns:p14="http://schemas.microsoft.com/office/powerpoint/2010/main" val="3364979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pic>
        <p:nvPicPr>
          <p:cNvPr id="5" name="Imagen 4" descr="Plantilla PPT AEROCIVIL-0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27384"/>
            <a:ext cx="9217024" cy="6912768"/>
          </a:xfrm>
          <a:prstGeom prst="rect">
            <a:avLst/>
          </a:prstGeom>
        </p:spPr>
      </p:pic>
      <p:sp>
        <p:nvSpPr>
          <p:cNvPr id="2" name="Título 1"/>
          <p:cNvSpPr>
            <a:spLocks noGrp="1"/>
          </p:cNvSpPr>
          <p:nvPr>
            <p:ph type="ctrTitle"/>
          </p:nvPr>
        </p:nvSpPr>
        <p:spPr>
          <a:xfrm>
            <a:off x="510390" y="2577849"/>
            <a:ext cx="3158381" cy="1372924"/>
          </a:xfrm>
        </p:spPr>
        <p:txBody>
          <a:bodyPr/>
          <a:lstStyle>
            <a:lvl1pPr algn="ctr">
              <a:defRPr b="1">
                <a:solidFill>
                  <a:schemeClr val="tx2"/>
                </a:solidFill>
              </a:defRPr>
            </a:lvl1pPr>
          </a:lstStyle>
          <a:p>
            <a:r>
              <a:rPr lang="es-ES_tradnl" dirty="0"/>
              <a:t>Clic para editar título</a:t>
            </a:r>
            <a:endParaRPr lang="es-ES" dirty="0"/>
          </a:p>
        </p:txBody>
      </p:sp>
      <p:sp>
        <p:nvSpPr>
          <p:cNvPr id="3" name="Subtítulo 2"/>
          <p:cNvSpPr>
            <a:spLocks noGrp="1"/>
          </p:cNvSpPr>
          <p:nvPr>
            <p:ph type="subTitle" idx="1"/>
          </p:nvPr>
        </p:nvSpPr>
        <p:spPr>
          <a:xfrm>
            <a:off x="510390" y="3950773"/>
            <a:ext cx="3158381" cy="1003466"/>
          </a:xfrm>
        </p:spPr>
        <p:txBody>
          <a:bodyPr anchor="ctr">
            <a:noAutofit/>
          </a:bodyPr>
          <a:lstStyle>
            <a:lvl1pPr marL="0" indent="0" algn="ctr">
              <a:buNone/>
              <a:defRPr sz="2000">
                <a:solidFill>
                  <a:schemeClr val="tx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a:t>Haga clic para modificar el estilo de subtítulo del patrón</a:t>
            </a:r>
            <a:endParaRPr lang="es-ES" dirty="0"/>
          </a:p>
        </p:txBody>
      </p:sp>
      <p:sp>
        <p:nvSpPr>
          <p:cNvPr id="6" name="Marcador de contenido 2"/>
          <p:cNvSpPr>
            <a:spLocks noGrp="1"/>
          </p:cNvSpPr>
          <p:nvPr>
            <p:ph idx="10"/>
          </p:nvPr>
        </p:nvSpPr>
        <p:spPr>
          <a:xfrm>
            <a:off x="3892190" y="1700808"/>
            <a:ext cx="5288322" cy="4264764"/>
          </a:xfrm>
        </p:spPr>
        <p:txBody>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7" name="CuadroTexto 6"/>
          <p:cNvSpPr txBox="1"/>
          <p:nvPr userDrawn="1"/>
        </p:nvSpPr>
        <p:spPr>
          <a:xfrm>
            <a:off x="627979" y="6423719"/>
            <a:ext cx="3989938" cy="369332"/>
          </a:xfrm>
          <a:prstGeom prst="rect">
            <a:avLst/>
          </a:prstGeom>
          <a:noFill/>
        </p:spPr>
        <p:txBody>
          <a:bodyPr wrap="square" rtlCol="0">
            <a:spAutoFit/>
          </a:bodyPr>
          <a:lstStyle/>
          <a:p>
            <a:r>
              <a:rPr lang="es-ES" dirty="0" err="1">
                <a:solidFill>
                  <a:schemeClr val="bg1"/>
                </a:solidFill>
                <a:latin typeface="Arial"/>
                <a:cs typeface="Arial"/>
              </a:rPr>
              <a:t>www.aerocivil.gov.co</a:t>
            </a:r>
            <a:endParaRPr lang="es-ES" dirty="0">
              <a:solidFill>
                <a:schemeClr val="bg1"/>
              </a:solidFill>
              <a:latin typeface="Arial"/>
              <a:cs typeface="Arial"/>
            </a:endParaRPr>
          </a:p>
        </p:txBody>
      </p:sp>
    </p:spTree>
    <p:extLst>
      <p:ext uri="{BB962C8B-B14F-4D97-AF65-F5344CB8AC3E}">
        <p14:creationId xmlns:p14="http://schemas.microsoft.com/office/powerpoint/2010/main" val="2165285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a:xfrm>
            <a:off x="457200" y="1799011"/>
            <a:ext cx="8229600" cy="4327151"/>
          </a:xfrm>
        </p:spPr>
        <p:txBody>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4" name="Marcador de fecha 3"/>
          <p:cNvSpPr>
            <a:spLocks noGrp="1"/>
          </p:cNvSpPr>
          <p:nvPr>
            <p:ph type="dt" sz="half" idx="10"/>
          </p:nvPr>
        </p:nvSpPr>
        <p:spPr/>
        <p:txBody>
          <a:bodyPr/>
          <a:lstStyle/>
          <a:p>
            <a:fld id="{E63BB23A-EB26-7E4D-8E64-18BBA921D8E4}" type="datetime1">
              <a:rPr lang="es-AR" smtClean="0"/>
              <a:t>28/07/2017</a:t>
            </a:fld>
            <a:endParaRPr lang="es-ES"/>
          </a:p>
        </p:txBody>
      </p:sp>
      <p:sp>
        <p:nvSpPr>
          <p:cNvPr id="5" name="Marcador de pie de página 4"/>
          <p:cNvSpPr>
            <a:spLocks noGrp="1"/>
          </p:cNvSpPr>
          <p:nvPr>
            <p:ph type="ftr" sz="quarter" idx="11"/>
          </p:nvPr>
        </p:nvSpPr>
        <p:spPr/>
        <p:txBody>
          <a:bodyPr/>
          <a:lstStyle/>
          <a:p>
            <a:r>
              <a:rPr lang="es-ES"/>
              <a:t>www.aerocivil.gov.co</a:t>
            </a:r>
          </a:p>
        </p:txBody>
      </p:sp>
      <p:sp>
        <p:nvSpPr>
          <p:cNvPr id="6" name="Marcador de número de diapositiva 5"/>
          <p:cNvSpPr>
            <a:spLocks noGrp="1"/>
          </p:cNvSpPr>
          <p:nvPr>
            <p:ph type="sldNum" sz="quarter" idx="12"/>
          </p:nvPr>
        </p:nvSpPr>
        <p:spPr/>
        <p:txBody>
          <a:bodyPr/>
          <a:lstStyle/>
          <a:p>
            <a:fld id="{88F8E628-6199-4E49-B97E-043B0DCFEA8E}" type="slidenum">
              <a:rPr lang="es-ES" smtClean="0"/>
              <a:t>‹Nº›</a:t>
            </a:fld>
            <a:endParaRPr lang="es-ES"/>
          </a:p>
        </p:txBody>
      </p:sp>
    </p:spTree>
    <p:extLst>
      <p:ext uri="{BB962C8B-B14F-4D97-AF65-F5344CB8AC3E}">
        <p14:creationId xmlns:p14="http://schemas.microsoft.com/office/powerpoint/2010/main" val="3056930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472568EC-4245-DD4C-84C2-75CD8A3AD1D4}" type="datetime1">
              <a:rPr lang="es-AR" smtClean="0"/>
              <a:t>28/07/2017</a:t>
            </a:fld>
            <a:endParaRPr lang="es-ES"/>
          </a:p>
        </p:txBody>
      </p:sp>
      <p:sp>
        <p:nvSpPr>
          <p:cNvPr id="5" name="Marcador de pie de página 4"/>
          <p:cNvSpPr>
            <a:spLocks noGrp="1"/>
          </p:cNvSpPr>
          <p:nvPr>
            <p:ph type="ftr" sz="quarter" idx="11"/>
          </p:nvPr>
        </p:nvSpPr>
        <p:spPr/>
        <p:txBody>
          <a:bodyPr/>
          <a:lstStyle/>
          <a:p>
            <a:r>
              <a:rPr lang="es-ES"/>
              <a:t>www.aerocivil.gov.co</a:t>
            </a:r>
          </a:p>
        </p:txBody>
      </p:sp>
      <p:sp>
        <p:nvSpPr>
          <p:cNvPr id="6" name="Marcador de número de diapositiva 5"/>
          <p:cNvSpPr>
            <a:spLocks noGrp="1"/>
          </p:cNvSpPr>
          <p:nvPr>
            <p:ph type="sldNum" sz="quarter" idx="12"/>
          </p:nvPr>
        </p:nvSpPr>
        <p:spPr/>
        <p:txBody>
          <a:bodyPr/>
          <a:lstStyle/>
          <a:p>
            <a:fld id="{88F8E628-6199-4E49-B97E-043B0DCFEA8E}" type="slidenum">
              <a:rPr lang="es-ES" smtClean="0"/>
              <a:t>‹Nº›</a:t>
            </a:fld>
            <a:endParaRPr lang="es-ES"/>
          </a:p>
        </p:txBody>
      </p:sp>
    </p:spTree>
    <p:extLst>
      <p:ext uri="{BB962C8B-B14F-4D97-AF65-F5344CB8AC3E}">
        <p14:creationId xmlns:p14="http://schemas.microsoft.com/office/powerpoint/2010/main" val="1893710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751979"/>
            <a:ext cx="4038600" cy="43741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751979"/>
            <a:ext cx="4038600" cy="43741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25B5B27B-6F0D-224B-A2ED-EB63453D4360}" type="datetime1">
              <a:rPr lang="es-AR" smtClean="0"/>
              <a:t>28/07/2017</a:t>
            </a:fld>
            <a:endParaRPr lang="es-ES"/>
          </a:p>
        </p:txBody>
      </p:sp>
      <p:sp>
        <p:nvSpPr>
          <p:cNvPr id="6" name="Marcador de pie de página 5"/>
          <p:cNvSpPr>
            <a:spLocks noGrp="1"/>
          </p:cNvSpPr>
          <p:nvPr>
            <p:ph type="ftr" sz="quarter" idx="11"/>
          </p:nvPr>
        </p:nvSpPr>
        <p:spPr/>
        <p:txBody>
          <a:bodyPr/>
          <a:lstStyle/>
          <a:p>
            <a:r>
              <a:rPr lang="es-ES"/>
              <a:t>www.aerocivil.gov.co</a:t>
            </a:r>
          </a:p>
        </p:txBody>
      </p:sp>
      <p:sp>
        <p:nvSpPr>
          <p:cNvPr id="7" name="Marcador de número de diapositiva 6"/>
          <p:cNvSpPr>
            <a:spLocks noGrp="1"/>
          </p:cNvSpPr>
          <p:nvPr>
            <p:ph type="sldNum" sz="quarter" idx="12"/>
          </p:nvPr>
        </p:nvSpPr>
        <p:spPr/>
        <p:txBody>
          <a:bodyPr/>
          <a:lstStyle/>
          <a:p>
            <a:fld id="{88F8E628-6199-4E49-B97E-043B0DCFEA8E}" type="slidenum">
              <a:rPr lang="es-ES" smtClean="0"/>
              <a:t>‹Nº›</a:t>
            </a:fld>
            <a:endParaRPr lang="es-ES"/>
          </a:p>
        </p:txBody>
      </p:sp>
    </p:spTree>
    <p:extLst>
      <p:ext uri="{BB962C8B-B14F-4D97-AF65-F5344CB8AC3E}">
        <p14:creationId xmlns:p14="http://schemas.microsoft.com/office/powerpoint/2010/main" val="4025378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1D09ED7A-7F90-B949-B4C0-68A7D9C17043}" type="datetime1">
              <a:rPr lang="es-AR" smtClean="0"/>
              <a:t>28/07/2017</a:t>
            </a:fld>
            <a:endParaRPr lang="es-ES"/>
          </a:p>
        </p:txBody>
      </p:sp>
      <p:sp>
        <p:nvSpPr>
          <p:cNvPr id="4" name="Marcador de pie de página 3"/>
          <p:cNvSpPr>
            <a:spLocks noGrp="1"/>
          </p:cNvSpPr>
          <p:nvPr>
            <p:ph type="ftr" sz="quarter" idx="11"/>
          </p:nvPr>
        </p:nvSpPr>
        <p:spPr/>
        <p:txBody>
          <a:bodyPr/>
          <a:lstStyle/>
          <a:p>
            <a:r>
              <a:rPr lang="es-ES"/>
              <a:t>www.aerocivil.gov.co</a:t>
            </a:r>
          </a:p>
        </p:txBody>
      </p:sp>
      <p:sp>
        <p:nvSpPr>
          <p:cNvPr id="5" name="Marcador de número de diapositiva 4"/>
          <p:cNvSpPr>
            <a:spLocks noGrp="1"/>
          </p:cNvSpPr>
          <p:nvPr>
            <p:ph type="sldNum" sz="quarter" idx="12"/>
          </p:nvPr>
        </p:nvSpPr>
        <p:spPr/>
        <p:txBody>
          <a:bodyPr/>
          <a:lstStyle/>
          <a:p>
            <a:fld id="{88F8E628-6199-4E49-B97E-043B0DCFEA8E}" type="slidenum">
              <a:rPr lang="es-ES" smtClean="0"/>
              <a:t>‹Nº›</a:t>
            </a:fld>
            <a:endParaRPr lang="es-ES"/>
          </a:p>
        </p:txBody>
      </p:sp>
    </p:spTree>
    <p:extLst>
      <p:ext uri="{BB962C8B-B14F-4D97-AF65-F5344CB8AC3E}">
        <p14:creationId xmlns:p14="http://schemas.microsoft.com/office/powerpoint/2010/main" val="2008132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28BC24F-8CBB-494F-9A21-7BED0805888B}" type="datetime1">
              <a:rPr lang="es-AR" smtClean="0"/>
              <a:t>28/07/2017</a:t>
            </a:fld>
            <a:endParaRPr lang="es-ES"/>
          </a:p>
        </p:txBody>
      </p:sp>
      <p:sp>
        <p:nvSpPr>
          <p:cNvPr id="3" name="Marcador de pie de página 2"/>
          <p:cNvSpPr>
            <a:spLocks noGrp="1"/>
          </p:cNvSpPr>
          <p:nvPr>
            <p:ph type="ftr" sz="quarter" idx="11"/>
          </p:nvPr>
        </p:nvSpPr>
        <p:spPr/>
        <p:txBody>
          <a:bodyPr/>
          <a:lstStyle/>
          <a:p>
            <a:r>
              <a:rPr lang="es-ES"/>
              <a:t>www.aerocivil.gov.co</a:t>
            </a:r>
          </a:p>
        </p:txBody>
      </p:sp>
      <p:sp>
        <p:nvSpPr>
          <p:cNvPr id="4" name="Marcador de número de diapositiva 3"/>
          <p:cNvSpPr>
            <a:spLocks noGrp="1"/>
          </p:cNvSpPr>
          <p:nvPr>
            <p:ph type="sldNum" sz="quarter" idx="12"/>
          </p:nvPr>
        </p:nvSpPr>
        <p:spPr/>
        <p:txBody>
          <a:bodyPr/>
          <a:lstStyle/>
          <a:p>
            <a:fld id="{88F8E628-6199-4E49-B97E-043B0DCFEA8E}" type="slidenum">
              <a:rPr lang="es-ES" smtClean="0"/>
              <a:t>‹Nº›</a:t>
            </a:fld>
            <a:endParaRPr lang="es-ES"/>
          </a:p>
        </p:txBody>
      </p:sp>
    </p:spTree>
    <p:extLst>
      <p:ext uri="{BB962C8B-B14F-4D97-AF65-F5344CB8AC3E}">
        <p14:creationId xmlns:p14="http://schemas.microsoft.com/office/powerpoint/2010/main" val="328428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2_Diapositiva de título">
    <p:spTree>
      <p:nvGrpSpPr>
        <p:cNvPr id="1" name=""/>
        <p:cNvGrpSpPr/>
        <p:nvPr/>
      </p:nvGrpSpPr>
      <p:grpSpPr>
        <a:xfrm>
          <a:off x="0" y="0"/>
          <a:ext cx="0" cy="0"/>
          <a:chOff x="0" y="0"/>
          <a:chExt cx="0" cy="0"/>
        </a:xfrm>
      </p:grpSpPr>
      <p:pic>
        <p:nvPicPr>
          <p:cNvPr id="4" name="Imagen 3" descr="Plantilla PPT AEROCIVIL-03.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627980" y="3058778"/>
            <a:ext cx="7847686" cy="970744"/>
          </a:xfrm>
        </p:spPr>
        <p:txBody>
          <a:bodyPr/>
          <a:lstStyle>
            <a:lvl1pPr algn="ctr">
              <a:defRPr b="1">
                <a:solidFill>
                  <a:schemeClr val="tx2"/>
                </a:solidFill>
              </a:defRPr>
            </a:lvl1pPr>
          </a:lstStyle>
          <a:p>
            <a:r>
              <a:rPr lang="es-ES_tradnl" dirty="0"/>
              <a:t>Clic para editar título</a:t>
            </a:r>
            <a:endParaRPr lang="es-ES" dirty="0"/>
          </a:p>
        </p:txBody>
      </p:sp>
      <p:sp>
        <p:nvSpPr>
          <p:cNvPr id="3" name="Subtítulo 2"/>
          <p:cNvSpPr>
            <a:spLocks noGrp="1"/>
          </p:cNvSpPr>
          <p:nvPr>
            <p:ph type="subTitle" idx="1"/>
          </p:nvPr>
        </p:nvSpPr>
        <p:spPr>
          <a:xfrm>
            <a:off x="627979" y="4231906"/>
            <a:ext cx="7847687" cy="335916"/>
          </a:xfrm>
        </p:spPr>
        <p:txBody>
          <a:bodyPr anchor="ctr">
            <a:noAutofit/>
          </a:bodyPr>
          <a:lstStyle>
            <a:lvl1pPr marL="0" indent="0" algn="ctr">
              <a:buNone/>
              <a:defRPr sz="2000">
                <a:solidFill>
                  <a:schemeClr val="tx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a:t>Haga clic para modificar el estilo de subtítulo del patrón</a:t>
            </a:r>
            <a:endParaRPr lang="es-ES" dirty="0"/>
          </a:p>
        </p:txBody>
      </p:sp>
      <p:sp>
        <p:nvSpPr>
          <p:cNvPr id="7" name="CuadroTexto 6"/>
          <p:cNvSpPr txBox="1"/>
          <p:nvPr userDrawn="1"/>
        </p:nvSpPr>
        <p:spPr>
          <a:xfrm>
            <a:off x="627979" y="6423719"/>
            <a:ext cx="3989938" cy="369332"/>
          </a:xfrm>
          <a:prstGeom prst="rect">
            <a:avLst/>
          </a:prstGeom>
          <a:noFill/>
        </p:spPr>
        <p:txBody>
          <a:bodyPr wrap="square" rtlCol="0">
            <a:spAutoFit/>
          </a:bodyPr>
          <a:lstStyle/>
          <a:p>
            <a:r>
              <a:rPr lang="es-ES" dirty="0" err="1">
                <a:solidFill>
                  <a:schemeClr val="bg1"/>
                </a:solidFill>
                <a:latin typeface="Arial"/>
                <a:cs typeface="Arial"/>
              </a:rPr>
              <a:t>www.aerocivil.gov.co</a:t>
            </a:r>
            <a:endParaRPr lang="es-ES" dirty="0">
              <a:solidFill>
                <a:schemeClr val="bg1"/>
              </a:solidFill>
              <a:latin typeface="Arial"/>
              <a:cs typeface="Arial"/>
            </a:endParaRPr>
          </a:p>
        </p:txBody>
      </p:sp>
    </p:spTree>
    <p:extLst>
      <p:ext uri="{BB962C8B-B14F-4D97-AF65-F5344CB8AC3E}">
        <p14:creationId xmlns:p14="http://schemas.microsoft.com/office/powerpoint/2010/main" val="1633119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Diapositiva de título">
    <p:spTree>
      <p:nvGrpSpPr>
        <p:cNvPr id="1" name=""/>
        <p:cNvGrpSpPr/>
        <p:nvPr/>
      </p:nvGrpSpPr>
      <p:grpSpPr>
        <a:xfrm>
          <a:off x="0" y="0"/>
          <a:ext cx="0" cy="0"/>
          <a:chOff x="0" y="0"/>
          <a:chExt cx="0" cy="0"/>
        </a:xfrm>
      </p:grpSpPr>
      <p:pic>
        <p:nvPicPr>
          <p:cNvPr id="4" name="Imagen 3" descr="Plantilla PPT AEROCIVIL-03.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p:cNvSpPr>
            <a:spLocks noGrp="1"/>
          </p:cNvSpPr>
          <p:nvPr>
            <p:ph type="ctrTitle"/>
          </p:nvPr>
        </p:nvSpPr>
        <p:spPr>
          <a:xfrm>
            <a:off x="510390" y="2577849"/>
            <a:ext cx="3158381" cy="1372924"/>
          </a:xfrm>
        </p:spPr>
        <p:txBody>
          <a:bodyPr/>
          <a:lstStyle>
            <a:lvl1pPr algn="ctr">
              <a:defRPr b="1">
                <a:solidFill>
                  <a:schemeClr val="tx2"/>
                </a:solidFill>
              </a:defRPr>
            </a:lvl1pPr>
          </a:lstStyle>
          <a:p>
            <a:r>
              <a:rPr lang="es-ES_tradnl" dirty="0"/>
              <a:t>Clic para editar título</a:t>
            </a:r>
            <a:endParaRPr lang="es-ES" dirty="0"/>
          </a:p>
        </p:txBody>
      </p:sp>
      <p:sp>
        <p:nvSpPr>
          <p:cNvPr id="3" name="Subtítulo 2"/>
          <p:cNvSpPr>
            <a:spLocks noGrp="1"/>
          </p:cNvSpPr>
          <p:nvPr>
            <p:ph type="subTitle" idx="1"/>
          </p:nvPr>
        </p:nvSpPr>
        <p:spPr>
          <a:xfrm>
            <a:off x="510390" y="3950773"/>
            <a:ext cx="3158381" cy="1003466"/>
          </a:xfrm>
        </p:spPr>
        <p:txBody>
          <a:bodyPr anchor="ctr">
            <a:noAutofit/>
          </a:bodyPr>
          <a:lstStyle>
            <a:lvl1pPr marL="0" indent="0" algn="ctr">
              <a:buNone/>
              <a:defRPr sz="2000">
                <a:solidFill>
                  <a:schemeClr val="tx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a:t>Haga clic para modificar el estilo de subtítulo del patrón</a:t>
            </a:r>
            <a:endParaRPr lang="es-ES" dirty="0"/>
          </a:p>
        </p:txBody>
      </p:sp>
      <p:sp>
        <p:nvSpPr>
          <p:cNvPr id="6" name="Marcador de contenido 2"/>
          <p:cNvSpPr>
            <a:spLocks noGrp="1"/>
          </p:cNvSpPr>
          <p:nvPr>
            <p:ph idx="10"/>
          </p:nvPr>
        </p:nvSpPr>
        <p:spPr>
          <a:xfrm>
            <a:off x="3892190" y="1700808"/>
            <a:ext cx="5288322" cy="4264764"/>
          </a:xfrm>
        </p:spPr>
        <p:txBody>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7" name="CuadroTexto 6"/>
          <p:cNvSpPr txBox="1"/>
          <p:nvPr userDrawn="1"/>
        </p:nvSpPr>
        <p:spPr>
          <a:xfrm>
            <a:off x="627979" y="6423719"/>
            <a:ext cx="3989938" cy="369332"/>
          </a:xfrm>
          <a:prstGeom prst="rect">
            <a:avLst/>
          </a:prstGeom>
          <a:noFill/>
        </p:spPr>
        <p:txBody>
          <a:bodyPr wrap="square" rtlCol="0">
            <a:spAutoFit/>
          </a:bodyPr>
          <a:lstStyle/>
          <a:p>
            <a:r>
              <a:rPr lang="es-ES" dirty="0" err="1">
                <a:solidFill>
                  <a:schemeClr val="bg1"/>
                </a:solidFill>
                <a:latin typeface="Arial"/>
                <a:cs typeface="Arial"/>
              </a:rPr>
              <a:t>www.aerocivil.gov.co</a:t>
            </a:r>
            <a:endParaRPr lang="es-ES" dirty="0">
              <a:solidFill>
                <a:schemeClr val="bg1"/>
              </a:solidFill>
              <a:latin typeface="Arial"/>
              <a:cs typeface="Arial"/>
            </a:endParaRPr>
          </a:p>
        </p:txBody>
      </p:sp>
    </p:spTree>
    <p:extLst>
      <p:ext uri="{BB962C8B-B14F-4D97-AF65-F5344CB8AC3E}">
        <p14:creationId xmlns:p14="http://schemas.microsoft.com/office/powerpoint/2010/main" val="398075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Imagen 7" descr="Plantilla PPT AEROCIVIL-01.jp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Marcador de título 1"/>
          <p:cNvSpPr>
            <a:spLocks noGrp="1"/>
          </p:cNvSpPr>
          <p:nvPr>
            <p:ph type="title"/>
          </p:nvPr>
        </p:nvSpPr>
        <p:spPr>
          <a:xfrm>
            <a:off x="457200" y="315204"/>
            <a:ext cx="6412098" cy="1121753"/>
          </a:xfrm>
          <a:prstGeom prst="rect">
            <a:avLst/>
          </a:prstGeom>
        </p:spPr>
        <p:txBody>
          <a:bodyPr vert="horz" lIns="91440" tIns="45720" rIns="91440" bIns="45720" rtlCol="0" anchor="ctr">
            <a:normAutofit/>
          </a:bodyPr>
          <a:lstStyle/>
          <a:p>
            <a:r>
              <a:rPr lang="es-ES_tradnl" dirty="0"/>
              <a:t>Clic para editar título</a:t>
            </a:r>
            <a:endParaRPr lang="es-ES" dirty="0"/>
          </a:p>
        </p:txBody>
      </p:sp>
      <p:sp>
        <p:nvSpPr>
          <p:cNvPr id="3" name="Marcador de texto 2"/>
          <p:cNvSpPr>
            <a:spLocks noGrp="1"/>
          </p:cNvSpPr>
          <p:nvPr>
            <p:ph type="body" idx="1"/>
          </p:nvPr>
        </p:nvSpPr>
        <p:spPr>
          <a:xfrm>
            <a:off x="457200" y="1677997"/>
            <a:ext cx="8229600" cy="4448166"/>
          </a:xfrm>
          <a:prstGeom prst="rect">
            <a:avLst/>
          </a:prstGeom>
        </p:spPr>
        <p:txBody>
          <a:bodyPr vert="horz" lIns="91440" tIns="45720" rIns="91440" bIns="45720" rtlCol="0">
            <a:normAutofit/>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4" name="Marcador de fecha 3"/>
          <p:cNvSpPr>
            <a:spLocks noGrp="1"/>
          </p:cNvSpPr>
          <p:nvPr>
            <p:ph type="dt" sz="half" idx="2"/>
          </p:nvPr>
        </p:nvSpPr>
        <p:spPr>
          <a:xfrm>
            <a:off x="457200" y="6526574"/>
            <a:ext cx="1016779" cy="250527"/>
          </a:xfrm>
          <a:prstGeom prst="rect">
            <a:avLst/>
          </a:prstGeom>
        </p:spPr>
        <p:txBody>
          <a:bodyPr vert="horz" lIns="91440" tIns="45720" rIns="91440" bIns="45720" rtlCol="0" anchor="ctr"/>
          <a:lstStyle>
            <a:lvl1pPr algn="l">
              <a:defRPr sz="1050">
                <a:solidFill>
                  <a:srgbClr val="FFFFFF"/>
                </a:solidFill>
                <a:latin typeface="Arial"/>
                <a:cs typeface="Arial"/>
              </a:defRPr>
            </a:lvl1pPr>
          </a:lstStyle>
          <a:p>
            <a:fld id="{642A505D-C5CD-D943-AB03-A4C1CBE72BE3}" type="datetime1">
              <a:rPr lang="es-AR" smtClean="0"/>
              <a:t>28/07/2017</a:t>
            </a:fld>
            <a:endParaRPr lang="es-ES" dirty="0"/>
          </a:p>
        </p:txBody>
      </p:sp>
      <p:sp>
        <p:nvSpPr>
          <p:cNvPr id="5" name="Marcador de pie de página 4"/>
          <p:cNvSpPr>
            <a:spLocks noGrp="1"/>
          </p:cNvSpPr>
          <p:nvPr>
            <p:ph type="ftr" sz="quarter" idx="3"/>
          </p:nvPr>
        </p:nvSpPr>
        <p:spPr>
          <a:xfrm>
            <a:off x="1789169" y="6526574"/>
            <a:ext cx="5654887" cy="250527"/>
          </a:xfrm>
          <a:prstGeom prst="rect">
            <a:avLst/>
          </a:prstGeom>
        </p:spPr>
        <p:txBody>
          <a:bodyPr vert="horz" lIns="91440" tIns="45720" rIns="91440" bIns="45720" rtlCol="0" anchor="ctr"/>
          <a:lstStyle>
            <a:lvl1pPr algn="ctr">
              <a:defRPr sz="1050">
                <a:solidFill>
                  <a:srgbClr val="FFFFFF"/>
                </a:solidFill>
                <a:latin typeface="Arial"/>
                <a:cs typeface="Arial"/>
              </a:defRPr>
            </a:lvl1pPr>
          </a:lstStyle>
          <a:p>
            <a:r>
              <a:rPr lang="es-ES"/>
              <a:t>www.aerocivil.gov.co</a:t>
            </a:r>
            <a:endParaRPr lang="es-ES" dirty="0"/>
          </a:p>
        </p:txBody>
      </p:sp>
      <p:sp>
        <p:nvSpPr>
          <p:cNvPr id="6" name="Marcador de número de diapositiva 5"/>
          <p:cNvSpPr>
            <a:spLocks noGrp="1"/>
          </p:cNvSpPr>
          <p:nvPr>
            <p:ph type="sldNum" sz="quarter" idx="4"/>
          </p:nvPr>
        </p:nvSpPr>
        <p:spPr>
          <a:xfrm>
            <a:off x="7740706" y="6526574"/>
            <a:ext cx="946093" cy="250527"/>
          </a:xfrm>
          <a:prstGeom prst="rect">
            <a:avLst/>
          </a:prstGeom>
        </p:spPr>
        <p:txBody>
          <a:bodyPr vert="horz" lIns="91440" tIns="45720" rIns="91440" bIns="45720" rtlCol="0" anchor="ctr"/>
          <a:lstStyle>
            <a:lvl1pPr algn="r">
              <a:defRPr sz="1050">
                <a:solidFill>
                  <a:srgbClr val="FFFFFF"/>
                </a:solidFill>
                <a:latin typeface="Arial"/>
                <a:cs typeface="Arial"/>
              </a:defRPr>
            </a:lvl1pPr>
          </a:lstStyle>
          <a:p>
            <a:fld id="{88F8E628-6199-4E49-B97E-043B0DCFEA8E}" type="slidenum">
              <a:rPr lang="es-ES" smtClean="0"/>
              <a:pPr/>
              <a:t>‹Nº›</a:t>
            </a:fld>
            <a:endParaRPr lang="es-ES" dirty="0"/>
          </a:p>
        </p:txBody>
      </p:sp>
    </p:spTree>
    <p:extLst>
      <p:ext uri="{BB962C8B-B14F-4D97-AF65-F5344CB8AC3E}">
        <p14:creationId xmlns:p14="http://schemas.microsoft.com/office/powerpoint/2010/main" val="2119691207"/>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1" r:id="rId4"/>
    <p:sldLayoutId id="2147483652" r:id="rId5"/>
    <p:sldLayoutId id="2147483654" r:id="rId6"/>
    <p:sldLayoutId id="2147483655"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hf hdr="0"/>
  <p:txStyles>
    <p:titleStyle>
      <a:lvl1pPr algn="l" defTabSz="457200" rtl="0" eaLnBrk="1" latinLnBrk="0" hangingPunct="1">
        <a:spcBef>
          <a:spcPct val="0"/>
        </a:spcBef>
        <a:buNone/>
        <a:defRPr sz="3600" b="1" kern="1200">
          <a:solidFill>
            <a:srgbClr val="404040"/>
          </a:solidFill>
          <a:latin typeface="Arial"/>
          <a:ea typeface="+mj-ea"/>
          <a:cs typeface="Arial"/>
        </a:defRPr>
      </a:lvl1pPr>
    </p:titleStyle>
    <p:bodyStyle>
      <a:lvl1pPr marL="342900" indent="-342900" algn="l" defTabSz="457200" rtl="0" eaLnBrk="1" latinLnBrk="0" hangingPunct="1">
        <a:spcBef>
          <a:spcPct val="20000"/>
        </a:spcBef>
        <a:buClr>
          <a:schemeClr val="tx2"/>
        </a:buClr>
        <a:buFont typeface="Arial"/>
        <a:buChar char="•"/>
        <a:defRPr sz="2800" kern="1200">
          <a:solidFill>
            <a:schemeClr val="tx1"/>
          </a:solidFill>
          <a:latin typeface="Arial"/>
          <a:ea typeface="+mn-ea"/>
          <a:cs typeface="Arial"/>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Clr>
          <a:schemeClr val="tx2"/>
        </a:buClr>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Clr>
          <a:schemeClr val="tx2"/>
        </a:buClr>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Clr>
          <a:schemeClr val="tx2"/>
        </a:buClr>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O" dirty="0" smtClean="0"/>
              <a:t>CASOS CLINICOS AEROPORTUARIOS</a:t>
            </a:r>
            <a:endParaRPr lang="es-CO" dirty="0"/>
          </a:p>
        </p:txBody>
      </p:sp>
      <p:sp>
        <p:nvSpPr>
          <p:cNvPr id="3" name="2 Subtítulo"/>
          <p:cNvSpPr>
            <a:spLocks noGrp="1"/>
          </p:cNvSpPr>
          <p:nvPr>
            <p:ph type="subTitle" idx="1"/>
          </p:nvPr>
        </p:nvSpPr>
        <p:spPr/>
        <p:txBody>
          <a:bodyPr/>
          <a:lstStyle/>
          <a:p>
            <a:r>
              <a:rPr lang="es-CO" dirty="0" smtClean="0"/>
              <a:t>DISCUSION </a:t>
            </a:r>
            <a:endParaRPr lang="es-CO" dirty="0"/>
          </a:p>
        </p:txBody>
      </p:sp>
    </p:spTree>
    <p:extLst>
      <p:ext uri="{BB962C8B-B14F-4D97-AF65-F5344CB8AC3E}">
        <p14:creationId xmlns:p14="http://schemas.microsoft.com/office/powerpoint/2010/main" val="440727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620688"/>
            <a:ext cx="7772400" cy="1470025"/>
          </a:xfrm>
        </p:spPr>
        <p:txBody>
          <a:bodyPr/>
          <a:lstStyle/>
          <a:p>
            <a:r>
              <a:rPr lang="es-CO" dirty="0" smtClean="0"/>
              <a:t>CASO 4 DISCUSION</a:t>
            </a:r>
            <a:endParaRPr lang="es-CO" dirty="0"/>
          </a:p>
        </p:txBody>
      </p:sp>
      <p:sp>
        <p:nvSpPr>
          <p:cNvPr id="3" name="2 Subtítulo"/>
          <p:cNvSpPr>
            <a:spLocks noGrp="1"/>
          </p:cNvSpPr>
          <p:nvPr>
            <p:ph type="subTitle" idx="1"/>
          </p:nvPr>
        </p:nvSpPr>
        <p:spPr>
          <a:xfrm>
            <a:off x="1403648" y="1988840"/>
            <a:ext cx="6984776" cy="4032448"/>
          </a:xfrm>
        </p:spPr>
        <p:txBody>
          <a:bodyPr>
            <a:normAutofit/>
          </a:bodyPr>
          <a:lstStyle/>
          <a:p>
            <a:pPr algn="l"/>
            <a:r>
              <a:rPr lang="es-CO" sz="2400" b="1" dirty="0" smtClean="0"/>
              <a:t>CONSIDERACIONES MEDICAS</a:t>
            </a:r>
          </a:p>
          <a:p>
            <a:pPr marL="457200" indent="-457200" algn="l">
              <a:buFont typeface="Arial" panose="020B0604020202020204" pitchFamily="34" charset="0"/>
              <a:buChar char="•"/>
            </a:pPr>
            <a:r>
              <a:rPr lang="es-CO" sz="2400" dirty="0" smtClean="0"/>
              <a:t>USO DE PROTOCOLOS</a:t>
            </a:r>
          </a:p>
          <a:p>
            <a:pPr algn="l"/>
            <a:r>
              <a:rPr lang="es-CO" sz="2400" b="1" dirty="0" smtClean="0"/>
              <a:t>CONSIDERACIONES ADMINISTRATIVAS</a:t>
            </a:r>
          </a:p>
          <a:p>
            <a:pPr marL="457200" indent="-457200" algn="l">
              <a:buFont typeface="Arial" panose="020B0604020202020204" pitchFamily="34" charset="0"/>
              <a:buChar char="•"/>
            </a:pPr>
            <a:r>
              <a:rPr lang="es-CO" sz="2400" dirty="0" smtClean="0"/>
              <a:t>MANEJO  EN LA AEROLÍNEA</a:t>
            </a:r>
          </a:p>
          <a:p>
            <a:pPr algn="l"/>
            <a:r>
              <a:rPr lang="es-CO" sz="2400" b="1" dirty="0" smtClean="0"/>
              <a:t>CONSIDERACIONES MEDICOLEGALES</a:t>
            </a:r>
          </a:p>
          <a:p>
            <a:pPr marL="457200" indent="-457200" algn="l">
              <a:buFont typeface="Arial" panose="020B0604020202020204" pitchFamily="34" charset="0"/>
              <a:buChar char="•"/>
            </a:pPr>
            <a:r>
              <a:rPr lang="es-CO" sz="2400" dirty="0" smtClean="0"/>
              <a:t>CERTIFICACIONES  INEXACTAS VS EXAMEN DEL MEDICO DE SANIDAD</a:t>
            </a:r>
          </a:p>
          <a:p>
            <a:pPr algn="l"/>
            <a:endParaRPr lang="es-CO" sz="2400" dirty="0"/>
          </a:p>
        </p:txBody>
      </p:sp>
    </p:spTree>
    <p:extLst>
      <p:ext uri="{BB962C8B-B14F-4D97-AF65-F5344CB8AC3E}">
        <p14:creationId xmlns:p14="http://schemas.microsoft.com/office/powerpoint/2010/main" val="921350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88640"/>
            <a:ext cx="7772400" cy="1470025"/>
          </a:xfrm>
        </p:spPr>
        <p:txBody>
          <a:bodyPr>
            <a:normAutofit fontScale="90000"/>
          </a:bodyPr>
          <a:lstStyle/>
          <a:p>
            <a:r>
              <a:rPr lang="es-CO" dirty="0" smtClean="0"/>
              <a:t/>
            </a:r>
            <a:br>
              <a:rPr lang="es-CO" dirty="0" smtClean="0"/>
            </a:br>
            <a:r>
              <a:rPr lang="es-CO" dirty="0"/>
              <a:t/>
            </a:r>
            <a:br>
              <a:rPr lang="es-CO" dirty="0"/>
            </a:br>
            <a:r>
              <a:rPr lang="es-CO" dirty="0" smtClean="0"/>
              <a:t>CASO 5</a:t>
            </a:r>
            <a:endParaRPr lang="es-CO" dirty="0"/>
          </a:p>
        </p:txBody>
      </p:sp>
      <p:sp>
        <p:nvSpPr>
          <p:cNvPr id="3" name="2 Subtítulo"/>
          <p:cNvSpPr>
            <a:spLocks noGrp="1"/>
          </p:cNvSpPr>
          <p:nvPr>
            <p:ph type="subTitle" idx="1"/>
          </p:nvPr>
        </p:nvSpPr>
        <p:spPr>
          <a:xfrm>
            <a:off x="827584" y="1960773"/>
            <a:ext cx="7560840" cy="4032448"/>
          </a:xfrm>
        </p:spPr>
        <p:txBody>
          <a:bodyPr>
            <a:normAutofit fontScale="25000" lnSpcReduction="20000"/>
          </a:bodyPr>
          <a:lstStyle/>
          <a:p>
            <a:pPr lvl="0" algn="just"/>
            <a:r>
              <a:rPr lang="es-CO" sz="8000" b="1" dirty="0"/>
              <a:t>Paciente masculino de 57 años quien ingresa al servicio de sanidad Cúcuta para valoración de su aptitud de vuelo, acompañado de funcionario de la aerolínea. Tiene como antecedentes Hipertensión arterial, DM insulinodependiente + FA + Cardiopatía dilatada con Falla cardíaca congestiva.  Toma ASA, </a:t>
            </a:r>
            <a:r>
              <a:rPr lang="es-CO" sz="8000" b="1" dirty="0" err="1"/>
              <a:t>Espironolactona</a:t>
            </a:r>
            <a:r>
              <a:rPr lang="es-CO" sz="8000" b="1" dirty="0"/>
              <a:t>, furosemida, </a:t>
            </a:r>
            <a:r>
              <a:rPr lang="es-CO" sz="8000" b="1" dirty="0" err="1"/>
              <a:t>carvedilol</a:t>
            </a:r>
            <a:r>
              <a:rPr lang="es-CO" sz="8000" b="1" dirty="0"/>
              <a:t>, </a:t>
            </a:r>
            <a:r>
              <a:rPr lang="es-CO" sz="8000" b="1" dirty="0" err="1"/>
              <a:t>enalapril</a:t>
            </a:r>
            <a:r>
              <a:rPr lang="es-CO" sz="8000" b="1" dirty="0"/>
              <a:t>, digoxina, </a:t>
            </a:r>
            <a:r>
              <a:rPr lang="es-CO" sz="8000" b="1" dirty="0" err="1"/>
              <a:t>warfarina</a:t>
            </a:r>
            <a:r>
              <a:rPr lang="es-CO" sz="8000" b="1" dirty="0"/>
              <a:t>, insulina </a:t>
            </a:r>
            <a:r>
              <a:rPr lang="es-CO" sz="8000" b="1" dirty="0" err="1"/>
              <a:t>Degludec</a:t>
            </a:r>
            <a:r>
              <a:rPr lang="es-CO" sz="8000" b="1" dirty="0" smtClean="0"/>
              <a:t>. Al </a:t>
            </a:r>
            <a:r>
              <a:rPr lang="es-CO" sz="8000" b="1" dirty="0"/>
              <a:t>interrogatorio </a:t>
            </a:r>
            <a:r>
              <a:rPr lang="es-CO" sz="8000" b="1" dirty="0" err="1"/>
              <a:t>manifesta</a:t>
            </a:r>
            <a:r>
              <a:rPr lang="es-CO" sz="8000" b="1" dirty="0"/>
              <a:t> mareos permanente y sudoración excesiva generalizada</a:t>
            </a:r>
          </a:p>
          <a:p>
            <a:pPr lvl="0" algn="just"/>
            <a:r>
              <a:rPr lang="es-CO" sz="8000" b="1" dirty="0"/>
              <a:t>Al examen </a:t>
            </a:r>
            <a:r>
              <a:rPr lang="es-CO" sz="8000" b="1" dirty="0" err="1"/>
              <a:t>fisico</a:t>
            </a:r>
            <a:r>
              <a:rPr lang="es-CO" sz="8000" b="1" dirty="0"/>
              <a:t>: TA : 100/60; FC 60 por minuto con descensos a 55 por minuto. SaO2: 90% ambiente. FR: 20 </a:t>
            </a:r>
            <a:r>
              <a:rPr lang="es-CO" sz="8000" b="1" dirty="0" smtClean="0"/>
              <a:t>por minuto</a:t>
            </a:r>
            <a:r>
              <a:rPr lang="es-CO" sz="8000" b="1" dirty="0"/>
              <a:t>. Diaforético</a:t>
            </a:r>
            <a:r>
              <a:rPr lang="es-CO" sz="8000" b="1" dirty="0" smtClean="0"/>
              <a:t>, palidez </a:t>
            </a:r>
            <a:r>
              <a:rPr lang="es-CO" sz="8000" b="1" dirty="0"/>
              <a:t>generalizada y edema de Miembros inferiores Grado II. EKG sin cambios.</a:t>
            </a:r>
          </a:p>
          <a:p>
            <a:pPr lvl="0" algn="just"/>
            <a:r>
              <a:rPr lang="es-CO" sz="2400" dirty="0" smtClean="0"/>
              <a:t>.</a:t>
            </a:r>
          </a:p>
          <a:p>
            <a:pPr lvl="0" algn="just"/>
            <a:endParaRPr lang="es-CO" sz="2400" dirty="0" smtClean="0"/>
          </a:p>
          <a:p>
            <a:pPr lvl="0" algn="just"/>
            <a:endParaRPr lang="es-CO" sz="2400" dirty="0"/>
          </a:p>
          <a:p>
            <a:pPr lvl="0" algn="just"/>
            <a:endParaRPr lang="es-CO" sz="2400" dirty="0"/>
          </a:p>
          <a:p>
            <a:endParaRPr lang="es-CO" dirty="0"/>
          </a:p>
        </p:txBody>
      </p:sp>
    </p:spTree>
    <p:extLst>
      <p:ext uri="{BB962C8B-B14F-4D97-AF65-F5344CB8AC3E}">
        <p14:creationId xmlns:p14="http://schemas.microsoft.com/office/powerpoint/2010/main" val="191000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88640"/>
            <a:ext cx="7772400" cy="1470025"/>
          </a:xfrm>
        </p:spPr>
        <p:txBody>
          <a:bodyPr/>
          <a:lstStyle/>
          <a:p>
            <a:r>
              <a:rPr lang="es-CO" dirty="0" smtClean="0"/>
              <a:t>CASO 5</a:t>
            </a:r>
            <a:endParaRPr lang="es-CO" dirty="0"/>
          </a:p>
        </p:txBody>
      </p:sp>
      <p:sp>
        <p:nvSpPr>
          <p:cNvPr id="3" name="2 Subtítulo"/>
          <p:cNvSpPr>
            <a:spLocks noGrp="1"/>
          </p:cNvSpPr>
          <p:nvPr>
            <p:ph type="subTitle" idx="1"/>
          </p:nvPr>
        </p:nvSpPr>
        <p:spPr>
          <a:xfrm>
            <a:off x="827584" y="1785409"/>
            <a:ext cx="7560840" cy="4032448"/>
          </a:xfrm>
        </p:spPr>
        <p:txBody>
          <a:bodyPr>
            <a:normAutofit fontScale="32500" lnSpcReduction="20000"/>
          </a:bodyPr>
          <a:lstStyle/>
          <a:p>
            <a:pPr lvl="0" algn="just"/>
            <a:r>
              <a:rPr lang="es-CO" sz="8000" b="1" dirty="0" smtClean="0"/>
              <a:t>Análisis </a:t>
            </a:r>
            <a:r>
              <a:rPr lang="es-CO" sz="8000" b="1" dirty="0"/>
              <a:t>del médico: Paciente adulto medio con historia de comorbilidad descrita, en el momento con inestabilidad hemodinámica dada por cuadro de falla cardiaca descompensada + </a:t>
            </a:r>
            <a:r>
              <a:rPr lang="es-CO" sz="8000" b="1" dirty="0" smtClean="0"/>
              <a:t>Síndrome </a:t>
            </a:r>
            <a:r>
              <a:rPr lang="es-CO" sz="8000" b="1" dirty="0"/>
              <a:t>coronario?. No es apto para vuelo. Requiere remisión inmediata a </a:t>
            </a:r>
            <a:r>
              <a:rPr lang="es-CO" sz="8000" b="1" dirty="0" smtClean="0"/>
              <a:t>urgencias.</a:t>
            </a:r>
          </a:p>
          <a:p>
            <a:pPr lvl="0" algn="just"/>
            <a:endParaRPr lang="es-CO" sz="8000" b="1" dirty="0" smtClean="0"/>
          </a:p>
          <a:p>
            <a:pPr lvl="0" algn="l"/>
            <a:r>
              <a:rPr lang="es-CO" sz="8000" b="1" dirty="0" smtClean="0"/>
              <a:t> PREGUNTA: DE QUIEN ES LA RESPONSBILIDAD DEL TRASLADO?  AEROLINEA? SANIDAD? PACIENTE?</a:t>
            </a:r>
            <a:r>
              <a:rPr lang="es-CO" sz="2400" dirty="0" smtClean="0"/>
              <a:t>….</a:t>
            </a:r>
          </a:p>
          <a:p>
            <a:pPr lvl="0" algn="just"/>
            <a:endParaRPr lang="es-CO" sz="2400" dirty="0" smtClean="0"/>
          </a:p>
          <a:p>
            <a:pPr lvl="0" algn="just"/>
            <a:endParaRPr lang="es-CO" sz="2400" dirty="0"/>
          </a:p>
          <a:p>
            <a:pPr lvl="0" algn="just"/>
            <a:endParaRPr lang="es-CO" sz="2400" dirty="0"/>
          </a:p>
          <a:p>
            <a:endParaRPr lang="es-CO" dirty="0"/>
          </a:p>
        </p:txBody>
      </p:sp>
    </p:spTree>
    <p:extLst>
      <p:ext uri="{BB962C8B-B14F-4D97-AF65-F5344CB8AC3E}">
        <p14:creationId xmlns:p14="http://schemas.microsoft.com/office/powerpoint/2010/main" val="2901793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88640"/>
            <a:ext cx="7772400" cy="1470025"/>
          </a:xfrm>
        </p:spPr>
        <p:txBody>
          <a:bodyPr/>
          <a:lstStyle/>
          <a:p>
            <a:r>
              <a:rPr lang="es-CO" dirty="0" smtClean="0"/>
              <a:t/>
            </a:r>
            <a:br>
              <a:rPr lang="es-CO" dirty="0" smtClean="0"/>
            </a:br>
            <a:r>
              <a:rPr lang="es-CO" dirty="0" smtClean="0"/>
              <a:t>CASO 6</a:t>
            </a:r>
            <a:endParaRPr lang="es-CO" dirty="0"/>
          </a:p>
        </p:txBody>
      </p:sp>
      <p:sp>
        <p:nvSpPr>
          <p:cNvPr id="3" name="2 Subtítulo"/>
          <p:cNvSpPr>
            <a:spLocks noGrp="1"/>
          </p:cNvSpPr>
          <p:nvPr>
            <p:ph type="subTitle" idx="1"/>
          </p:nvPr>
        </p:nvSpPr>
        <p:spPr>
          <a:xfrm>
            <a:off x="683568" y="1910669"/>
            <a:ext cx="7560840" cy="4032448"/>
          </a:xfrm>
        </p:spPr>
        <p:txBody>
          <a:bodyPr>
            <a:normAutofit fontScale="47500" lnSpcReduction="20000"/>
          </a:bodyPr>
          <a:lstStyle/>
          <a:p>
            <a:r>
              <a:rPr lang="es-CO" sz="2400" dirty="0"/>
              <a:t> </a:t>
            </a:r>
          </a:p>
          <a:p>
            <a:pPr lvl="0" algn="l"/>
            <a:r>
              <a:rPr lang="es-CO" sz="5100" b="1" dirty="0"/>
              <a:t>Pasajero de 47 años, </a:t>
            </a:r>
            <a:r>
              <a:rPr lang="es-CO" sz="5100" b="1" dirty="0" smtClean="0"/>
              <a:t>quien </a:t>
            </a:r>
            <a:r>
              <a:rPr lang="es-CO" sz="5100" b="1" dirty="0"/>
              <a:t>viajaba con su esposa desde Bucaramanga hacia Bogotá y Barranquilla. Abordó su vuelo, del cual fue retirado por auxiliar de vuelo debido a que lleva férula de yeso para inmovilización por traumatismo en antebrazo izquierdo hace 15 días. No procedimiento quirúrgico</a:t>
            </a:r>
            <a:r>
              <a:rPr lang="es-CO" sz="5100" b="1" dirty="0" smtClean="0"/>
              <a:t>.</a:t>
            </a:r>
          </a:p>
          <a:p>
            <a:pPr lvl="0" algn="l"/>
            <a:r>
              <a:rPr lang="es-CO" sz="5100" b="1" dirty="0" smtClean="0"/>
              <a:t>Paciente asintomático, con historia descrita , sin ninguna restricción para su vuelo.</a:t>
            </a:r>
          </a:p>
          <a:p>
            <a:pPr lvl="0" algn="l"/>
            <a:r>
              <a:rPr lang="es-CO" sz="5100" b="1" dirty="0" smtClean="0"/>
              <a:t>Fue </a:t>
            </a:r>
            <a:r>
              <a:rPr lang="es-CO" sz="5100" b="1" dirty="0"/>
              <a:t>desabordado por auxiliar de vuelo quien indicó no apto para vuelo</a:t>
            </a:r>
            <a:r>
              <a:rPr lang="es-CO" sz="5100" b="1" dirty="0" smtClean="0"/>
              <a:t>.</a:t>
            </a:r>
            <a:endParaRPr lang="es-CO" sz="5100" b="1" dirty="0"/>
          </a:p>
          <a:p>
            <a:pPr algn="l"/>
            <a:r>
              <a:rPr lang="es-CO" sz="4400" b="1" dirty="0" smtClean="0"/>
              <a:t>CONSIDERACION  MEDICA VS DECISIONES AEROLINEA</a:t>
            </a:r>
            <a:endParaRPr lang="es-CO" sz="4400" b="1" dirty="0"/>
          </a:p>
          <a:p>
            <a:pPr algn="l"/>
            <a:endParaRPr lang="es-CO" sz="8000" dirty="0"/>
          </a:p>
          <a:p>
            <a:endParaRPr lang="es-CO" dirty="0"/>
          </a:p>
        </p:txBody>
      </p:sp>
    </p:spTree>
    <p:extLst>
      <p:ext uri="{BB962C8B-B14F-4D97-AF65-F5344CB8AC3E}">
        <p14:creationId xmlns:p14="http://schemas.microsoft.com/office/powerpoint/2010/main" val="1630555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69034" y="1791222"/>
            <a:ext cx="5040826" cy="895895"/>
          </a:xfrm>
        </p:spPr>
        <p:txBody>
          <a:bodyPr>
            <a:normAutofit fontScale="90000"/>
          </a:bodyPr>
          <a:lstStyle/>
          <a:p>
            <a:r>
              <a:rPr lang="es-CO" dirty="0" smtClean="0"/>
              <a:t/>
            </a:r>
            <a:br>
              <a:rPr lang="es-CO" dirty="0" smtClean="0"/>
            </a:br>
            <a:r>
              <a:rPr lang="es-CO" sz="4900" dirty="0" smtClean="0"/>
              <a:t>GRACIAS</a:t>
            </a:r>
            <a:endParaRPr lang="es-CO" sz="4900" dirty="0"/>
          </a:p>
        </p:txBody>
      </p:sp>
      <p:sp>
        <p:nvSpPr>
          <p:cNvPr id="3" name="2 Subtítulo"/>
          <p:cNvSpPr>
            <a:spLocks noGrp="1"/>
          </p:cNvSpPr>
          <p:nvPr>
            <p:ph type="subTitle" idx="1"/>
          </p:nvPr>
        </p:nvSpPr>
        <p:spPr>
          <a:xfrm>
            <a:off x="94846" y="1791222"/>
            <a:ext cx="4101374" cy="1365337"/>
          </a:xfrm>
        </p:spPr>
        <p:txBody>
          <a:bodyPr>
            <a:normAutofit/>
          </a:bodyPr>
          <a:lstStyle/>
          <a:p>
            <a:r>
              <a:rPr lang="es-CO" sz="2400" dirty="0"/>
              <a:t> </a:t>
            </a:r>
          </a:p>
          <a:p>
            <a:endParaRPr lang="es-CO" dirty="0"/>
          </a:p>
        </p:txBody>
      </p:sp>
      <p:pic>
        <p:nvPicPr>
          <p:cNvPr id="1028" name="Picture 4" descr="Resultado de imagen para SANIDAD AEROPORTUA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2236" y="2787454"/>
            <a:ext cx="5443561" cy="2774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1713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548680"/>
            <a:ext cx="7772400" cy="1470025"/>
          </a:xfrm>
        </p:spPr>
        <p:txBody>
          <a:bodyPr/>
          <a:lstStyle/>
          <a:p>
            <a:r>
              <a:rPr lang="es-CO" dirty="0" smtClean="0"/>
              <a:t>METODOLOGÍA</a:t>
            </a:r>
            <a:endParaRPr lang="es-CO" dirty="0"/>
          </a:p>
        </p:txBody>
      </p:sp>
      <p:sp>
        <p:nvSpPr>
          <p:cNvPr id="3" name="2 Subtítulo"/>
          <p:cNvSpPr>
            <a:spLocks noGrp="1"/>
          </p:cNvSpPr>
          <p:nvPr>
            <p:ph type="subTitle" idx="1"/>
          </p:nvPr>
        </p:nvSpPr>
        <p:spPr>
          <a:xfrm>
            <a:off x="1331640" y="2276872"/>
            <a:ext cx="6400800" cy="1752600"/>
          </a:xfrm>
        </p:spPr>
        <p:txBody>
          <a:bodyPr>
            <a:normAutofit/>
          </a:bodyPr>
          <a:lstStyle/>
          <a:p>
            <a:pPr marL="457200" indent="-457200" algn="l">
              <a:buFont typeface="Arial" panose="020B0604020202020204" pitchFamily="34" charset="0"/>
              <a:buChar char="•"/>
            </a:pPr>
            <a:r>
              <a:rPr lang="es-CO" b="1" dirty="0" smtClean="0"/>
              <a:t>PRESENTACION CORTA</a:t>
            </a:r>
          </a:p>
          <a:p>
            <a:pPr marL="457200" indent="-457200" algn="l">
              <a:buFont typeface="Arial" panose="020B0604020202020204" pitchFamily="34" charset="0"/>
              <a:buChar char="•"/>
            </a:pPr>
            <a:r>
              <a:rPr lang="es-CO" b="1" dirty="0" smtClean="0"/>
              <a:t>CONSIDERACIONES  MEDICAS</a:t>
            </a:r>
          </a:p>
          <a:p>
            <a:pPr marL="457200" indent="-457200" algn="l">
              <a:buFont typeface="Arial" panose="020B0604020202020204" pitchFamily="34" charset="0"/>
              <a:buChar char="•"/>
            </a:pPr>
            <a:r>
              <a:rPr lang="es-CO" b="1" dirty="0" smtClean="0"/>
              <a:t>CONSIDERACIONES</a:t>
            </a:r>
            <a:r>
              <a:rPr lang="es-CO" b="1" dirty="0" smtClean="0"/>
              <a:t> ADMINISTRATIVAS</a:t>
            </a:r>
          </a:p>
          <a:p>
            <a:pPr marL="457200" indent="-457200" algn="l">
              <a:buFont typeface="Arial" panose="020B0604020202020204" pitchFamily="34" charset="0"/>
              <a:buChar char="•"/>
            </a:pPr>
            <a:r>
              <a:rPr lang="es-CO" b="1" dirty="0" smtClean="0"/>
              <a:t>CONSIDERACIONES MEDICO LEGALES</a:t>
            </a:r>
            <a:endParaRPr lang="es-CO" b="1" dirty="0"/>
          </a:p>
        </p:txBody>
      </p:sp>
    </p:spTree>
    <p:extLst>
      <p:ext uri="{BB962C8B-B14F-4D97-AF65-F5344CB8AC3E}">
        <p14:creationId xmlns:p14="http://schemas.microsoft.com/office/powerpoint/2010/main" val="1612482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620688"/>
            <a:ext cx="7772400" cy="1470025"/>
          </a:xfrm>
        </p:spPr>
        <p:txBody>
          <a:bodyPr/>
          <a:lstStyle/>
          <a:p>
            <a:r>
              <a:rPr lang="es-CO" dirty="0" smtClean="0"/>
              <a:t>CASO 1</a:t>
            </a:r>
            <a:endParaRPr lang="es-CO" dirty="0"/>
          </a:p>
        </p:txBody>
      </p:sp>
      <p:sp>
        <p:nvSpPr>
          <p:cNvPr id="3" name="2 Subtítulo"/>
          <p:cNvSpPr>
            <a:spLocks noGrp="1"/>
          </p:cNvSpPr>
          <p:nvPr>
            <p:ph type="subTitle" idx="1"/>
          </p:nvPr>
        </p:nvSpPr>
        <p:spPr>
          <a:xfrm>
            <a:off x="755576" y="1988840"/>
            <a:ext cx="7776864" cy="4032448"/>
          </a:xfrm>
        </p:spPr>
        <p:txBody>
          <a:bodyPr>
            <a:normAutofit fontScale="25000" lnSpcReduction="20000"/>
          </a:bodyPr>
          <a:lstStyle/>
          <a:p>
            <a:pPr algn="just"/>
            <a:r>
              <a:rPr lang="es-CO" sz="7200" b="1" dirty="0">
                <a:latin typeface="Arial" panose="020B0604020202020204" pitchFamily="34" charset="0"/>
                <a:cs typeface="Arial" panose="020B0604020202020204" pitchFamily="34" charset="0"/>
              </a:rPr>
              <a:t>Paciente de dos meses de edad</a:t>
            </a:r>
            <a:r>
              <a:rPr lang="es-CO" sz="7200" b="1" dirty="0" smtClean="0">
                <a:latin typeface="Arial" panose="020B0604020202020204" pitchFamily="34" charset="0"/>
                <a:cs typeface="Arial" panose="020B0604020202020204" pitchFamily="34" charset="0"/>
              </a:rPr>
              <a:t>,</a:t>
            </a:r>
            <a:r>
              <a:rPr lang="es-CO" sz="7200" b="1" dirty="0">
                <a:latin typeface="Arial" panose="020B0604020202020204" pitchFamily="34" charset="0"/>
                <a:cs typeface="Arial" panose="020B0604020202020204" pitchFamily="34" charset="0"/>
              </a:rPr>
              <a:t> con patología de base </a:t>
            </a:r>
            <a:r>
              <a:rPr lang="es-CO" sz="7200" b="1" dirty="0" smtClean="0">
                <a:latin typeface="Arial" panose="020B0604020202020204" pitchFamily="34" charset="0"/>
                <a:cs typeface="Arial" panose="020B0604020202020204" pitchFamily="34" charset="0"/>
              </a:rPr>
              <a:t> de </a:t>
            </a:r>
            <a:r>
              <a:rPr lang="es-CO" sz="7200" b="1" dirty="0">
                <a:latin typeface="Arial" panose="020B0604020202020204" pitchFamily="34" charset="0"/>
                <a:cs typeface="Arial" panose="020B0604020202020204" pitchFamily="34" charset="0"/>
              </a:rPr>
              <a:t>Insuficiencia </a:t>
            </a:r>
            <a:r>
              <a:rPr lang="es-CO" sz="7200" b="1" dirty="0" smtClean="0">
                <a:latin typeface="Arial" panose="020B0604020202020204" pitchFamily="34" charset="0"/>
                <a:cs typeface="Arial" panose="020B0604020202020204" pitchFamily="34" charset="0"/>
              </a:rPr>
              <a:t>respiratoria e </a:t>
            </a:r>
            <a:r>
              <a:rPr lang="es-CO" sz="7200" b="1" dirty="0">
                <a:latin typeface="Arial" panose="020B0604020202020204" pitchFamily="34" charset="0"/>
                <a:cs typeface="Arial" panose="020B0604020202020204" pitchFamily="34" charset="0"/>
              </a:rPr>
              <a:t>insuficiencia cardiaca, anemia, síndrome </a:t>
            </a:r>
            <a:r>
              <a:rPr lang="es-CO" sz="7200" b="1" dirty="0" smtClean="0">
                <a:latin typeface="Arial" panose="020B0604020202020204" pitchFamily="34" charset="0"/>
                <a:cs typeface="Arial" panose="020B0604020202020204" pitchFamily="34" charset="0"/>
              </a:rPr>
              <a:t>metabólico. Llega </a:t>
            </a:r>
            <a:r>
              <a:rPr lang="es-CO" sz="7200" b="1" dirty="0">
                <a:latin typeface="Arial" panose="020B0604020202020204" pitchFamily="34" charset="0"/>
                <a:cs typeface="Arial" panose="020B0604020202020204" pitchFamily="34" charset="0"/>
              </a:rPr>
              <a:t>en vuelo ambulancia de la ciudad de </a:t>
            </a:r>
            <a:r>
              <a:rPr lang="es-CO" sz="7200" b="1" dirty="0" smtClean="0">
                <a:latin typeface="Arial" panose="020B0604020202020204" pitchFamily="34" charset="0"/>
                <a:cs typeface="Arial" panose="020B0604020202020204" pitchFamily="34" charset="0"/>
              </a:rPr>
              <a:t>Neiva  </a:t>
            </a:r>
            <a:r>
              <a:rPr lang="es-CO" sz="7200" b="1" dirty="0">
                <a:latin typeface="Arial" panose="020B0604020202020204" pitchFamily="34" charset="0"/>
                <a:cs typeface="Arial" panose="020B0604020202020204" pitchFamily="34" charset="0"/>
              </a:rPr>
              <a:t>con medico y enfermero.   </a:t>
            </a:r>
            <a:r>
              <a:rPr lang="es-CO" sz="7200" b="1" dirty="0" smtClean="0">
                <a:latin typeface="Arial" panose="020B0604020202020204" pitchFamily="34" charset="0"/>
                <a:cs typeface="Arial" panose="020B0604020202020204" pitchFamily="34" charset="0"/>
              </a:rPr>
              <a:t>Intubada</a:t>
            </a:r>
            <a:r>
              <a:rPr lang="es-CO" sz="7200" b="1" dirty="0">
                <a:latin typeface="Arial" panose="020B0604020202020204" pitchFamily="34" charset="0"/>
                <a:cs typeface="Arial" panose="020B0604020202020204" pitchFamily="34" charset="0"/>
              </a:rPr>
              <a:t>, con soportes,  con </a:t>
            </a:r>
            <a:r>
              <a:rPr lang="es-CO" sz="7200" b="1" dirty="0" smtClean="0">
                <a:latin typeface="Arial" panose="020B0604020202020204" pitchFamily="34" charset="0"/>
                <a:cs typeface="Arial" panose="020B0604020202020204" pitchFamily="34" charset="0"/>
              </a:rPr>
              <a:t>ventilador </a:t>
            </a:r>
            <a:r>
              <a:rPr lang="es-CO" sz="7200" b="1" dirty="0">
                <a:latin typeface="Arial" panose="020B0604020202020204" pitchFamily="34" charset="0"/>
                <a:cs typeface="Arial" panose="020B0604020202020204" pitchFamily="34" charset="0"/>
              </a:rPr>
              <a:t>en zona de parqueo avión ambulancia,  esperando que llegue ambulancia </a:t>
            </a:r>
            <a:r>
              <a:rPr lang="es-CO" sz="7200" b="1" dirty="0" smtClean="0">
                <a:latin typeface="Arial" panose="020B0604020202020204" pitchFamily="34" charset="0"/>
                <a:cs typeface="Arial" panose="020B0604020202020204" pitchFamily="34" charset="0"/>
              </a:rPr>
              <a:t>terrestre. A cinco </a:t>
            </a:r>
            <a:r>
              <a:rPr lang="es-CO" sz="7200" b="1" dirty="0">
                <a:latin typeface="Arial" panose="020B0604020202020204" pitchFamily="34" charset="0"/>
                <a:cs typeface="Arial" panose="020B0604020202020204" pitchFamily="34" charset="0"/>
              </a:rPr>
              <a:t>minutos de haber parqueado avión ambulancia, la paciente entra en </a:t>
            </a:r>
            <a:r>
              <a:rPr lang="es-CO" sz="7200" b="1" dirty="0" smtClean="0">
                <a:latin typeface="Arial" panose="020B0604020202020204" pitchFamily="34" charset="0"/>
                <a:cs typeface="Arial" panose="020B0604020202020204" pitchFamily="34" charset="0"/>
              </a:rPr>
              <a:t>código rojo, </a:t>
            </a:r>
            <a:r>
              <a:rPr lang="es-CO" sz="7200" b="1" dirty="0">
                <a:latin typeface="Arial" panose="020B0604020202020204" pitchFamily="34" charset="0"/>
                <a:cs typeface="Arial" panose="020B0604020202020204" pitchFamily="34" charset="0"/>
              </a:rPr>
              <a:t>piloto y médico piden que se les preste sanidad </a:t>
            </a:r>
            <a:r>
              <a:rPr lang="es-CO" sz="7200" b="1" dirty="0" smtClean="0">
                <a:latin typeface="Arial" panose="020B0604020202020204" pitchFamily="34" charset="0"/>
                <a:cs typeface="Arial" panose="020B0604020202020204" pitchFamily="34" charset="0"/>
              </a:rPr>
              <a:t>aeroportuaria </a:t>
            </a:r>
            <a:r>
              <a:rPr lang="es-CO" sz="7200" b="1" dirty="0">
                <a:latin typeface="Arial" panose="020B0604020202020204" pitchFamily="34" charset="0"/>
                <a:cs typeface="Arial" panose="020B0604020202020204" pitchFamily="34" charset="0"/>
              </a:rPr>
              <a:t>para poder seguir realizando el RCP, ya que el calor en la pista era bastante </a:t>
            </a:r>
            <a:r>
              <a:rPr lang="es-CO" sz="7200" b="1" dirty="0" smtClean="0">
                <a:latin typeface="Arial" panose="020B0604020202020204" pitchFamily="34" charset="0"/>
                <a:cs typeface="Arial" panose="020B0604020202020204" pitchFamily="34" charset="0"/>
              </a:rPr>
              <a:t>alto.</a:t>
            </a:r>
          </a:p>
          <a:p>
            <a:pPr algn="just"/>
            <a:r>
              <a:rPr lang="es-CO" sz="7200" b="1" dirty="0" smtClean="0">
                <a:latin typeface="Arial" panose="020B0604020202020204" pitchFamily="34" charset="0"/>
                <a:cs typeface="Arial" panose="020B0604020202020204" pitchFamily="34" charset="0"/>
              </a:rPr>
              <a:t>Siendo </a:t>
            </a:r>
            <a:r>
              <a:rPr lang="es-CO" sz="7200" b="1" dirty="0">
                <a:latin typeface="Arial" panose="020B0604020202020204" pitchFamily="34" charset="0"/>
                <a:cs typeface="Arial" panose="020B0604020202020204" pitchFamily="34" charset="0"/>
              </a:rPr>
              <a:t>las 11:30 </a:t>
            </a:r>
            <a:r>
              <a:rPr lang="es-CO" sz="7200" b="1" dirty="0" smtClean="0">
                <a:latin typeface="Arial" panose="020B0604020202020204" pitchFamily="34" charset="0"/>
                <a:cs typeface="Arial" panose="020B0604020202020204" pitchFamily="34" charset="0"/>
              </a:rPr>
              <a:t>a.m., de </a:t>
            </a:r>
            <a:r>
              <a:rPr lang="es-CO" sz="7200" b="1" dirty="0">
                <a:latin typeface="Arial" panose="020B0604020202020204" pitchFamily="34" charset="0"/>
                <a:cs typeface="Arial" panose="020B0604020202020204" pitchFamily="34" charset="0"/>
              </a:rPr>
              <a:t>un sábado,  se traslada medico de ambulancia aérea con enfermero a sanidad en la ambulancia de sanidad </a:t>
            </a:r>
            <a:r>
              <a:rPr lang="es-CO" sz="7200" b="1" dirty="0" smtClean="0">
                <a:latin typeface="Arial" panose="020B0604020202020204" pitchFamily="34" charset="0"/>
                <a:cs typeface="Arial" panose="020B0604020202020204" pitchFamily="34" charset="0"/>
              </a:rPr>
              <a:t>aeroportuaria </a:t>
            </a:r>
            <a:r>
              <a:rPr lang="es-CO" sz="7200" b="1" dirty="0">
                <a:latin typeface="Arial" panose="020B0604020202020204" pitchFamily="34" charset="0"/>
                <a:cs typeface="Arial" panose="020B0604020202020204" pitchFamily="34" charset="0"/>
              </a:rPr>
              <a:t>se presta la sala de procedimientos para que siga realizando el RCP,  posteriormente fallece menor de edad, el médico y enfermero se retiran de sanidad aeroportuaria manifestando que van por el certificado de defunción al avión y se retiran a la ciudad de arribo dejando el </a:t>
            </a:r>
            <a:r>
              <a:rPr lang="es-CO" sz="7200" b="1" dirty="0" smtClean="0">
                <a:latin typeface="Arial" panose="020B0604020202020204" pitchFamily="34" charset="0"/>
                <a:cs typeface="Arial" panose="020B0604020202020204" pitchFamily="34" charset="0"/>
              </a:rPr>
              <a:t>cadáver </a:t>
            </a:r>
            <a:r>
              <a:rPr lang="es-CO" sz="7200" b="1" dirty="0">
                <a:latin typeface="Arial" panose="020B0604020202020204" pitchFamily="34" charset="0"/>
                <a:cs typeface="Arial" panose="020B0604020202020204" pitchFamily="34" charset="0"/>
              </a:rPr>
              <a:t>en sanidad aeroportuaria.  </a:t>
            </a:r>
            <a:endParaRPr lang="es-CO" sz="7200" b="1" dirty="0" smtClean="0">
              <a:latin typeface="Arial" panose="020B0604020202020204" pitchFamily="34" charset="0"/>
              <a:cs typeface="Arial" panose="020B0604020202020204" pitchFamily="34" charset="0"/>
            </a:endParaRPr>
          </a:p>
          <a:p>
            <a:pPr algn="just"/>
            <a:r>
              <a:rPr lang="es-CO" sz="7200" b="1" dirty="0">
                <a:latin typeface="Arial" panose="020B0604020202020204" pitchFamily="34" charset="0"/>
                <a:cs typeface="Arial" panose="020B0604020202020204" pitchFamily="34" charset="0"/>
              </a:rPr>
              <a:t> </a:t>
            </a:r>
            <a:endParaRPr lang="es-CO" sz="7200" b="1" dirty="0" smtClean="0">
              <a:latin typeface="Arial" panose="020B0604020202020204" pitchFamily="34" charset="0"/>
              <a:cs typeface="Arial" panose="020B0604020202020204" pitchFamily="34" charset="0"/>
            </a:endParaRPr>
          </a:p>
          <a:p>
            <a:endParaRPr lang="es-CO" dirty="0"/>
          </a:p>
        </p:txBody>
      </p:sp>
    </p:spTree>
    <p:extLst>
      <p:ext uri="{BB962C8B-B14F-4D97-AF65-F5344CB8AC3E}">
        <p14:creationId xmlns:p14="http://schemas.microsoft.com/office/powerpoint/2010/main" val="3076704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620688"/>
            <a:ext cx="7772400" cy="1470025"/>
          </a:xfrm>
        </p:spPr>
        <p:txBody>
          <a:bodyPr/>
          <a:lstStyle/>
          <a:p>
            <a:r>
              <a:rPr lang="es-CO" dirty="0" smtClean="0"/>
              <a:t>CASO 1 DISCUSION</a:t>
            </a:r>
            <a:endParaRPr lang="es-CO" dirty="0"/>
          </a:p>
        </p:txBody>
      </p:sp>
      <p:sp>
        <p:nvSpPr>
          <p:cNvPr id="3" name="2 Subtítulo"/>
          <p:cNvSpPr>
            <a:spLocks noGrp="1"/>
          </p:cNvSpPr>
          <p:nvPr>
            <p:ph type="subTitle" idx="1"/>
          </p:nvPr>
        </p:nvSpPr>
        <p:spPr>
          <a:xfrm>
            <a:off x="1403648" y="1988840"/>
            <a:ext cx="6984776" cy="4032448"/>
          </a:xfrm>
        </p:spPr>
        <p:txBody>
          <a:bodyPr>
            <a:normAutofit fontScale="92500" lnSpcReduction="20000"/>
          </a:bodyPr>
          <a:lstStyle/>
          <a:p>
            <a:pPr algn="l"/>
            <a:r>
              <a:rPr lang="es-CO" sz="2400" b="1" dirty="0" smtClean="0"/>
              <a:t>CONSIDERACIONES MEDICAS</a:t>
            </a:r>
          </a:p>
          <a:p>
            <a:pPr marL="457200" indent="-457200" algn="l">
              <a:buFont typeface="Arial" panose="020B0604020202020204" pitchFamily="34" charset="0"/>
              <a:buChar char="•"/>
            </a:pPr>
            <a:r>
              <a:rPr lang="es-CO" sz="2400" dirty="0" smtClean="0"/>
              <a:t>IDONEIDAD PROFESIONALES</a:t>
            </a:r>
          </a:p>
          <a:p>
            <a:pPr marL="457200" indent="-457200" algn="l">
              <a:buFont typeface="Arial" panose="020B0604020202020204" pitchFamily="34" charset="0"/>
              <a:buChar char="•"/>
            </a:pPr>
            <a:r>
              <a:rPr lang="es-CO" sz="2400" dirty="0" smtClean="0"/>
              <a:t>MANEJO</a:t>
            </a:r>
          </a:p>
          <a:p>
            <a:pPr algn="l"/>
            <a:r>
              <a:rPr lang="es-CO" sz="2400" b="1" dirty="0" smtClean="0"/>
              <a:t>CONSIDERACIONES ADMINISTRATIVAS</a:t>
            </a:r>
          </a:p>
          <a:p>
            <a:pPr marL="457200" indent="-457200" algn="l">
              <a:buFont typeface="Arial" panose="020B0604020202020204" pitchFamily="34" charset="0"/>
              <a:buChar char="•"/>
            </a:pPr>
            <a:r>
              <a:rPr lang="es-CO" sz="2400" dirty="0" smtClean="0"/>
              <a:t>USO DE SANIDAD</a:t>
            </a:r>
          </a:p>
          <a:p>
            <a:pPr marL="457200" indent="-457200" algn="l">
              <a:buFont typeface="Arial" panose="020B0604020202020204" pitchFamily="34" charset="0"/>
              <a:buChar char="•"/>
            </a:pPr>
            <a:r>
              <a:rPr lang="es-CO" sz="2400" dirty="0" smtClean="0"/>
              <a:t>DECOLAJE AVION AMBULANCIA Y CADAVER</a:t>
            </a:r>
          </a:p>
          <a:p>
            <a:pPr marL="457200" indent="-457200" algn="l">
              <a:buFont typeface="Arial" panose="020B0604020202020204" pitchFamily="34" charset="0"/>
              <a:buChar char="•"/>
            </a:pPr>
            <a:r>
              <a:rPr lang="es-CO" sz="2400" dirty="0" smtClean="0"/>
              <a:t>CERTIFICADO DEFUNCION</a:t>
            </a:r>
          </a:p>
          <a:p>
            <a:pPr algn="l"/>
            <a:r>
              <a:rPr lang="es-CO" sz="2400" b="1" dirty="0" smtClean="0"/>
              <a:t>CONSIDERACIONES MEDICOLEGALES</a:t>
            </a:r>
          </a:p>
          <a:p>
            <a:pPr marL="457200" indent="-457200" algn="l">
              <a:buFont typeface="Arial" panose="020B0604020202020204" pitchFamily="34" charset="0"/>
              <a:buChar char="•"/>
            </a:pPr>
            <a:r>
              <a:rPr lang="es-CO" sz="2400" dirty="0" smtClean="0"/>
              <a:t>OBLIGACIONES EMPRESA AMBULANCIA AEREA Y TERRESTRE</a:t>
            </a:r>
          </a:p>
          <a:p>
            <a:pPr marL="457200" indent="-457200" algn="l">
              <a:buFont typeface="Arial" panose="020B0604020202020204" pitchFamily="34" charset="0"/>
              <a:buChar char="•"/>
            </a:pPr>
            <a:r>
              <a:rPr lang="es-CO" sz="2400" dirty="0" smtClean="0"/>
              <a:t>PERSONAL MEDICO AMBULANCIAS</a:t>
            </a:r>
          </a:p>
          <a:p>
            <a:pPr marL="457200" indent="-457200" algn="l">
              <a:buFont typeface="Arial" panose="020B0604020202020204" pitchFamily="34" charset="0"/>
              <a:buChar char="•"/>
            </a:pPr>
            <a:r>
              <a:rPr lang="es-CO" sz="2400" dirty="0" smtClean="0"/>
              <a:t>PERSONAL SANIDAD</a:t>
            </a:r>
          </a:p>
          <a:p>
            <a:pPr algn="l"/>
            <a:endParaRPr lang="es-CO" sz="2400" dirty="0"/>
          </a:p>
        </p:txBody>
      </p:sp>
    </p:spTree>
    <p:extLst>
      <p:ext uri="{BB962C8B-B14F-4D97-AF65-F5344CB8AC3E}">
        <p14:creationId xmlns:p14="http://schemas.microsoft.com/office/powerpoint/2010/main" val="2190548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620688"/>
            <a:ext cx="7772400" cy="1470025"/>
          </a:xfrm>
        </p:spPr>
        <p:txBody>
          <a:bodyPr/>
          <a:lstStyle/>
          <a:p>
            <a:r>
              <a:rPr lang="es-CO" dirty="0" smtClean="0"/>
              <a:t>CASO 2</a:t>
            </a:r>
            <a:endParaRPr lang="es-CO" dirty="0"/>
          </a:p>
        </p:txBody>
      </p:sp>
      <p:sp>
        <p:nvSpPr>
          <p:cNvPr id="3" name="2 Subtítulo"/>
          <p:cNvSpPr>
            <a:spLocks noGrp="1"/>
          </p:cNvSpPr>
          <p:nvPr>
            <p:ph type="subTitle" idx="1"/>
          </p:nvPr>
        </p:nvSpPr>
        <p:spPr>
          <a:xfrm>
            <a:off x="899592" y="1988840"/>
            <a:ext cx="7560840" cy="4032448"/>
          </a:xfrm>
        </p:spPr>
        <p:txBody>
          <a:bodyPr>
            <a:normAutofit fontScale="25000" lnSpcReduction="20000"/>
          </a:bodyPr>
          <a:lstStyle/>
          <a:p>
            <a:pPr algn="l"/>
            <a:r>
              <a:rPr lang="es-CO" sz="8000" b="1" dirty="0">
                <a:latin typeface="Arial" panose="020B0604020202020204" pitchFamily="34" charset="0"/>
                <a:cs typeface="Arial" panose="020B0604020202020204" pitchFamily="34" charset="0"/>
              </a:rPr>
              <a:t>17 pasajeros pertenecientes a un organismo de seguridad del E</a:t>
            </a:r>
            <a:r>
              <a:rPr lang="es-CO" sz="8000" b="1" dirty="0" smtClean="0">
                <a:latin typeface="Arial" panose="020B0604020202020204" pitchFamily="34" charset="0"/>
                <a:cs typeface="Arial" panose="020B0604020202020204" pitchFamily="34" charset="0"/>
              </a:rPr>
              <a:t>stado </a:t>
            </a:r>
            <a:r>
              <a:rPr lang="es-CO" sz="8000" b="1" dirty="0">
                <a:latin typeface="Arial" panose="020B0604020202020204" pitchFamily="34" charset="0"/>
                <a:cs typeface="Arial" panose="020B0604020202020204" pitchFamily="34" charset="0"/>
              </a:rPr>
              <a:t>quienes se desplazan a una </a:t>
            </a:r>
            <a:r>
              <a:rPr lang="es-CO" sz="8000" b="1" dirty="0" smtClean="0">
                <a:latin typeface="Arial" panose="020B0604020202020204" pitchFamily="34" charset="0"/>
                <a:cs typeface="Arial" panose="020B0604020202020204" pitchFamily="34" charset="0"/>
              </a:rPr>
              <a:t>capacitación. Son detectados </a:t>
            </a:r>
            <a:r>
              <a:rPr lang="es-CO" sz="8000" b="1" dirty="0">
                <a:latin typeface="Arial" panose="020B0604020202020204" pitchFamily="34" charset="0"/>
                <a:cs typeface="Arial" panose="020B0604020202020204" pitchFamily="34" charset="0"/>
              </a:rPr>
              <a:t>por el personal de la aerolínea en posible estado de </a:t>
            </a:r>
            <a:r>
              <a:rPr lang="es-CO" sz="8000" b="1" dirty="0" err="1">
                <a:latin typeface="Arial" panose="020B0604020202020204" pitchFamily="34" charset="0"/>
                <a:cs typeface="Arial" panose="020B0604020202020204" pitchFamily="34" charset="0"/>
              </a:rPr>
              <a:t>alicoramiento</a:t>
            </a:r>
            <a:r>
              <a:rPr lang="es-CO" sz="8000" b="1" dirty="0">
                <a:latin typeface="Arial" panose="020B0604020202020204" pitchFamily="34" charset="0"/>
                <a:cs typeface="Arial" panose="020B0604020202020204" pitchFamily="34" charset="0"/>
              </a:rPr>
              <a:t> o embriaguez por lo cual solicitan valoración por parte de sanidad.</a:t>
            </a:r>
          </a:p>
          <a:p>
            <a:pPr algn="l"/>
            <a:r>
              <a:rPr lang="es-CO" sz="8000" b="1" dirty="0">
                <a:latin typeface="Arial" panose="020B0604020202020204" pitchFamily="34" charset="0"/>
                <a:cs typeface="Arial" panose="020B0604020202020204" pitchFamily="34" charset="0"/>
              </a:rPr>
              <a:t> </a:t>
            </a:r>
          </a:p>
          <a:p>
            <a:pPr algn="l"/>
            <a:r>
              <a:rPr lang="es-CO" sz="8000" b="1" dirty="0">
                <a:latin typeface="Arial" panose="020B0604020202020204" pitchFamily="34" charset="0"/>
                <a:cs typeface="Arial" panose="020B0604020202020204" pitchFamily="34" charset="0"/>
              </a:rPr>
              <a:t>Al realizar el examen médico se hace determinación clínica de embriaguez encontrando los 17 funcionarios positivos para embriaguez en diferentes grados. Ante lo cual se emite certificación individual de aptitud de vuelo no apto para </a:t>
            </a:r>
            <a:r>
              <a:rPr lang="es-CO" sz="8000" b="1" dirty="0" smtClean="0">
                <a:latin typeface="Arial" panose="020B0604020202020204" pitchFamily="34" charset="0"/>
                <a:cs typeface="Arial" panose="020B0604020202020204" pitchFamily="34" charset="0"/>
              </a:rPr>
              <a:t>abordar. </a:t>
            </a:r>
          </a:p>
          <a:p>
            <a:pPr algn="l"/>
            <a:r>
              <a:rPr lang="es-CO" sz="8000" b="1" dirty="0" smtClean="0">
                <a:latin typeface="Arial" panose="020B0604020202020204" pitchFamily="34" charset="0"/>
                <a:cs typeface="Arial" panose="020B0604020202020204" pitchFamily="34" charset="0"/>
              </a:rPr>
              <a:t>Se desencadenan </a:t>
            </a:r>
            <a:r>
              <a:rPr lang="es-CO" sz="8000" b="1" dirty="0">
                <a:latin typeface="Arial" panose="020B0604020202020204" pitchFamily="34" charset="0"/>
                <a:cs typeface="Arial" panose="020B0604020202020204" pitchFamily="34" charset="0"/>
              </a:rPr>
              <a:t>una serie de eventos y acontecimientos los cuales incluyen agresión al personal de vigilancia, policía aeroportuaria, aerolínea y personal de sanidad incluyendo entre estas amenazas directas contra la vida del personal de sanidad.</a:t>
            </a:r>
          </a:p>
          <a:p>
            <a:endParaRPr lang="es-CO" dirty="0"/>
          </a:p>
        </p:txBody>
      </p:sp>
    </p:spTree>
    <p:extLst>
      <p:ext uri="{BB962C8B-B14F-4D97-AF65-F5344CB8AC3E}">
        <p14:creationId xmlns:p14="http://schemas.microsoft.com/office/powerpoint/2010/main" val="83204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620688"/>
            <a:ext cx="7772400" cy="1470025"/>
          </a:xfrm>
        </p:spPr>
        <p:txBody>
          <a:bodyPr/>
          <a:lstStyle/>
          <a:p>
            <a:r>
              <a:rPr lang="es-CO" dirty="0" smtClean="0"/>
              <a:t>CASO 2 DISCUSION</a:t>
            </a:r>
            <a:endParaRPr lang="es-CO" dirty="0"/>
          </a:p>
        </p:txBody>
      </p:sp>
      <p:sp>
        <p:nvSpPr>
          <p:cNvPr id="3" name="2 Subtítulo"/>
          <p:cNvSpPr>
            <a:spLocks noGrp="1"/>
          </p:cNvSpPr>
          <p:nvPr>
            <p:ph type="subTitle" idx="1"/>
          </p:nvPr>
        </p:nvSpPr>
        <p:spPr>
          <a:xfrm>
            <a:off x="1403648" y="1988840"/>
            <a:ext cx="6984776" cy="4032448"/>
          </a:xfrm>
        </p:spPr>
        <p:txBody>
          <a:bodyPr>
            <a:normAutofit/>
          </a:bodyPr>
          <a:lstStyle/>
          <a:p>
            <a:pPr algn="l"/>
            <a:r>
              <a:rPr lang="es-CO" sz="2400" b="1" dirty="0" smtClean="0"/>
              <a:t>CONSIDERACIONES MEDICAS</a:t>
            </a:r>
          </a:p>
          <a:p>
            <a:pPr marL="457200" indent="-457200" algn="l">
              <a:buFont typeface="Arial" panose="020B0604020202020204" pitchFamily="34" charset="0"/>
              <a:buChar char="•"/>
            </a:pPr>
            <a:r>
              <a:rPr lang="es-CO" sz="2400" dirty="0" smtClean="0"/>
              <a:t>PERITAJES COLECTIVOS</a:t>
            </a:r>
          </a:p>
          <a:p>
            <a:pPr algn="l"/>
            <a:r>
              <a:rPr lang="es-CO" sz="2400" b="1" dirty="0" smtClean="0"/>
              <a:t>CONSIDERACIONES ADMINISTRATIVAS</a:t>
            </a:r>
          </a:p>
          <a:p>
            <a:pPr marL="457200" indent="-457200" algn="l">
              <a:buFont typeface="Arial" panose="020B0604020202020204" pitchFamily="34" charset="0"/>
              <a:buChar char="•"/>
            </a:pPr>
            <a:r>
              <a:rPr lang="es-CO" sz="2400" dirty="0" smtClean="0"/>
              <a:t>MANEJO </a:t>
            </a:r>
          </a:p>
          <a:p>
            <a:pPr algn="l"/>
            <a:r>
              <a:rPr lang="es-CO" sz="2400" b="1" dirty="0" smtClean="0"/>
              <a:t>CONSIDERACIONES MEDICOLEGALES</a:t>
            </a:r>
          </a:p>
          <a:p>
            <a:pPr marL="457200" indent="-457200" algn="l">
              <a:buFont typeface="Arial" panose="020B0604020202020204" pitchFamily="34" charset="0"/>
              <a:buChar char="•"/>
            </a:pPr>
            <a:r>
              <a:rPr lang="es-CO" sz="2400" dirty="0" smtClean="0"/>
              <a:t>EMPRESA  AMBULANCIA  AEREA Y TERRESTRE</a:t>
            </a:r>
          </a:p>
          <a:p>
            <a:pPr marL="457200" indent="-457200" algn="l">
              <a:buFont typeface="Arial" panose="020B0604020202020204" pitchFamily="34" charset="0"/>
              <a:buChar char="•"/>
            </a:pPr>
            <a:r>
              <a:rPr lang="es-CO" sz="2400" dirty="0" smtClean="0"/>
              <a:t>PERSONAL MEDICO AMBULANCIAS</a:t>
            </a:r>
          </a:p>
          <a:p>
            <a:pPr marL="457200" indent="-457200" algn="l">
              <a:buFont typeface="Arial" panose="020B0604020202020204" pitchFamily="34" charset="0"/>
              <a:buChar char="•"/>
            </a:pPr>
            <a:r>
              <a:rPr lang="es-CO" sz="2400" dirty="0" smtClean="0"/>
              <a:t>PERSONAL SANIDAD</a:t>
            </a:r>
          </a:p>
          <a:p>
            <a:pPr algn="l"/>
            <a:endParaRPr lang="es-CO" sz="2400" dirty="0"/>
          </a:p>
        </p:txBody>
      </p:sp>
    </p:spTree>
    <p:extLst>
      <p:ext uri="{BB962C8B-B14F-4D97-AF65-F5344CB8AC3E}">
        <p14:creationId xmlns:p14="http://schemas.microsoft.com/office/powerpoint/2010/main" val="3768846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714734"/>
            <a:ext cx="7772400" cy="1470025"/>
          </a:xfrm>
        </p:spPr>
        <p:txBody>
          <a:bodyPr/>
          <a:lstStyle/>
          <a:p>
            <a:r>
              <a:rPr lang="es-CO" dirty="0" smtClean="0"/>
              <a:t>CASO 3</a:t>
            </a:r>
            <a:endParaRPr lang="es-CO" dirty="0"/>
          </a:p>
        </p:txBody>
      </p:sp>
      <p:sp>
        <p:nvSpPr>
          <p:cNvPr id="3" name="2 Subtítulo"/>
          <p:cNvSpPr>
            <a:spLocks noGrp="1"/>
          </p:cNvSpPr>
          <p:nvPr>
            <p:ph type="subTitle" idx="1"/>
          </p:nvPr>
        </p:nvSpPr>
        <p:spPr>
          <a:xfrm>
            <a:off x="683568" y="1804648"/>
            <a:ext cx="7560840" cy="4032448"/>
          </a:xfrm>
        </p:spPr>
        <p:txBody>
          <a:bodyPr>
            <a:normAutofit fontScale="25000" lnSpcReduction="20000"/>
          </a:bodyPr>
          <a:lstStyle/>
          <a:p>
            <a:pPr algn="l"/>
            <a:r>
              <a:rPr lang="es-CO" sz="8000" dirty="0">
                <a:latin typeface="Arial" panose="020B0604020202020204" pitchFamily="34" charset="0"/>
                <a:cs typeface="Arial" panose="020B0604020202020204" pitchFamily="34" charset="0"/>
              </a:rPr>
              <a:t>Pasajero de 5 años de edad que presenta yeso </a:t>
            </a:r>
            <a:r>
              <a:rPr lang="es-CO" sz="8000" dirty="0" err="1">
                <a:latin typeface="Arial" panose="020B0604020202020204" pitchFamily="34" charset="0"/>
                <a:cs typeface="Arial" panose="020B0604020202020204" pitchFamily="34" charset="0"/>
              </a:rPr>
              <a:t>braquiopalmar</a:t>
            </a:r>
            <a:r>
              <a:rPr lang="es-CO" sz="8000" dirty="0">
                <a:latin typeface="Arial" panose="020B0604020202020204" pitchFamily="34" charset="0"/>
                <a:cs typeface="Arial" panose="020B0604020202020204" pitchFamily="34" charset="0"/>
              </a:rPr>
              <a:t> por posible fractura de humero menor a 24 horas quién es llevado a la sanidad sin certificación médica ni copia de la historia clínica en compañía de familiar (madre) con actitud demandante aportante de poca información clínica de lo sucedido quién refiere claramente ser familiar de gobernante de la región por lo cual exige se le de autorización de vuelo</a:t>
            </a:r>
            <a:r>
              <a:rPr lang="es-CO" sz="8000" dirty="0" smtClean="0">
                <a:latin typeface="Arial" panose="020B0604020202020204" pitchFamily="34" charset="0"/>
                <a:cs typeface="Arial" panose="020B0604020202020204" pitchFamily="34" charset="0"/>
              </a:rPr>
              <a:t>.</a:t>
            </a:r>
          </a:p>
          <a:p>
            <a:pPr algn="l"/>
            <a:r>
              <a:rPr lang="es-CO" sz="8000" dirty="0" smtClean="0">
                <a:latin typeface="Arial" panose="020B0604020202020204" pitchFamily="34" charset="0"/>
                <a:cs typeface="Arial" panose="020B0604020202020204" pitchFamily="34" charset="0"/>
              </a:rPr>
              <a:t> </a:t>
            </a:r>
            <a:r>
              <a:rPr lang="es-CO" sz="8000" dirty="0">
                <a:latin typeface="Arial" panose="020B0604020202020204" pitchFamily="34" charset="0"/>
                <a:cs typeface="Arial" panose="020B0604020202020204" pitchFamily="34" charset="0"/>
              </a:rPr>
              <a:t>Al examen físico se encuentra paciente en buenas condiciones generales, </a:t>
            </a:r>
            <a:r>
              <a:rPr lang="es-CO" sz="8000" dirty="0" smtClean="0">
                <a:latin typeface="Arial" panose="020B0604020202020204" pitchFamily="34" charset="0"/>
                <a:cs typeface="Arial" panose="020B0604020202020204" pitchFamily="34" charset="0"/>
              </a:rPr>
              <a:t>álgido </a:t>
            </a:r>
            <a:r>
              <a:rPr lang="es-CO" sz="8000" dirty="0">
                <a:latin typeface="Arial" panose="020B0604020202020204" pitchFamily="34" charset="0"/>
                <a:cs typeface="Arial" panose="020B0604020202020204" pitchFamily="34" charset="0"/>
              </a:rPr>
              <a:t>con presencia de yeso cerrado, edema visible en mano, leves escoriaciones en la pierna y resto </a:t>
            </a:r>
            <a:r>
              <a:rPr lang="es-CO" sz="8000" dirty="0" smtClean="0">
                <a:latin typeface="Arial" panose="020B0604020202020204" pitchFamily="34" charset="0"/>
                <a:cs typeface="Arial" panose="020B0604020202020204" pitchFamily="34" charset="0"/>
              </a:rPr>
              <a:t>normal.</a:t>
            </a:r>
            <a:r>
              <a:rPr lang="es-CO" sz="8000" dirty="0">
                <a:latin typeface="Arial" panose="020B0604020202020204" pitchFamily="34" charset="0"/>
                <a:cs typeface="Arial" panose="020B0604020202020204" pitchFamily="34" charset="0"/>
              </a:rPr>
              <a:t> </a:t>
            </a:r>
          </a:p>
          <a:p>
            <a:pPr algn="l"/>
            <a:r>
              <a:rPr lang="es-CO" sz="8000" dirty="0">
                <a:latin typeface="Arial" panose="020B0604020202020204" pitchFamily="34" charset="0"/>
                <a:cs typeface="Arial" panose="020B0604020202020204" pitchFamily="34" charset="0"/>
              </a:rPr>
              <a:t>Se le explica a la familiar los riesgos, implicaciones, posibles consecuencias de abordar en estas condiciones. Se expide certificado no apto para abordaje a lo cual se presenta nuevamente horas más tarde como pasajero de otra aerolínea con certificación médica de apto para volar expedida por médico urólogo gerente de una entidad hospitalaria</a:t>
            </a:r>
            <a:r>
              <a:rPr lang="es-CO" sz="8000" dirty="0"/>
              <a:t>.</a:t>
            </a:r>
          </a:p>
          <a:p>
            <a:endParaRPr lang="es-CO" dirty="0"/>
          </a:p>
        </p:txBody>
      </p:sp>
    </p:spTree>
    <p:extLst>
      <p:ext uri="{BB962C8B-B14F-4D97-AF65-F5344CB8AC3E}">
        <p14:creationId xmlns:p14="http://schemas.microsoft.com/office/powerpoint/2010/main" val="3795676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620688"/>
            <a:ext cx="7772400" cy="1470025"/>
          </a:xfrm>
        </p:spPr>
        <p:txBody>
          <a:bodyPr/>
          <a:lstStyle/>
          <a:p>
            <a:r>
              <a:rPr lang="es-CO" dirty="0" smtClean="0"/>
              <a:t>CASO 3 DISCUSION</a:t>
            </a:r>
            <a:endParaRPr lang="es-CO" dirty="0"/>
          </a:p>
        </p:txBody>
      </p:sp>
      <p:sp>
        <p:nvSpPr>
          <p:cNvPr id="3" name="2 Subtítulo"/>
          <p:cNvSpPr>
            <a:spLocks noGrp="1"/>
          </p:cNvSpPr>
          <p:nvPr>
            <p:ph type="subTitle" idx="1"/>
          </p:nvPr>
        </p:nvSpPr>
        <p:spPr>
          <a:xfrm>
            <a:off x="1403648" y="1988840"/>
            <a:ext cx="6984776" cy="4032448"/>
          </a:xfrm>
        </p:spPr>
        <p:txBody>
          <a:bodyPr>
            <a:normAutofit/>
          </a:bodyPr>
          <a:lstStyle/>
          <a:p>
            <a:pPr algn="l"/>
            <a:r>
              <a:rPr lang="es-CO" sz="2400" b="1" dirty="0" smtClean="0"/>
              <a:t>CONSIDERACIONES MEDICAS</a:t>
            </a:r>
          </a:p>
          <a:p>
            <a:pPr marL="457200" indent="-457200" algn="l">
              <a:buFont typeface="Arial" panose="020B0604020202020204" pitchFamily="34" charset="0"/>
              <a:buChar char="•"/>
            </a:pPr>
            <a:r>
              <a:rPr lang="es-CO" sz="2400" dirty="0" smtClean="0"/>
              <a:t>USO DE PROTOCOLOS</a:t>
            </a:r>
          </a:p>
          <a:p>
            <a:pPr algn="l"/>
            <a:r>
              <a:rPr lang="es-CO" sz="2400" b="1" dirty="0" smtClean="0"/>
              <a:t>CONSIDERACIONES ADMINISTRATIVAS</a:t>
            </a:r>
          </a:p>
          <a:p>
            <a:pPr marL="457200" indent="-457200" algn="l">
              <a:buFont typeface="Arial" panose="020B0604020202020204" pitchFamily="34" charset="0"/>
              <a:buChar char="•"/>
            </a:pPr>
            <a:r>
              <a:rPr lang="es-CO" sz="2400" dirty="0" smtClean="0"/>
              <a:t>MANEJO  EN LA AEROLÍNEA</a:t>
            </a:r>
          </a:p>
          <a:p>
            <a:pPr algn="l"/>
            <a:r>
              <a:rPr lang="es-CO" sz="2400" b="1" dirty="0" smtClean="0"/>
              <a:t>CONSIDERACIONES MEDICOLEGALES</a:t>
            </a:r>
          </a:p>
          <a:p>
            <a:pPr marL="457200" indent="-457200" algn="l">
              <a:buFont typeface="Arial" panose="020B0604020202020204" pitchFamily="34" charset="0"/>
              <a:buChar char="•"/>
            </a:pPr>
            <a:r>
              <a:rPr lang="es-CO" sz="2400" dirty="0" smtClean="0"/>
              <a:t>CERTIFICACIONES  INEXACTAS</a:t>
            </a:r>
          </a:p>
          <a:p>
            <a:pPr algn="l"/>
            <a:endParaRPr lang="es-CO" sz="2400" dirty="0"/>
          </a:p>
        </p:txBody>
      </p:sp>
    </p:spTree>
    <p:extLst>
      <p:ext uri="{BB962C8B-B14F-4D97-AF65-F5344CB8AC3E}">
        <p14:creationId xmlns:p14="http://schemas.microsoft.com/office/powerpoint/2010/main" val="4057135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88640"/>
            <a:ext cx="7772400" cy="1470025"/>
          </a:xfrm>
        </p:spPr>
        <p:txBody>
          <a:bodyPr>
            <a:normAutofit fontScale="90000"/>
          </a:bodyPr>
          <a:lstStyle/>
          <a:p>
            <a:r>
              <a:rPr lang="es-CO" dirty="0" smtClean="0"/>
              <a:t/>
            </a:r>
            <a:br>
              <a:rPr lang="es-CO" dirty="0" smtClean="0"/>
            </a:br>
            <a:r>
              <a:rPr lang="es-CO" dirty="0"/>
              <a:t/>
            </a:r>
            <a:br>
              <a:rPr lang="es-CO" dirty="0"/>
            </a:br>
            <a:r>
              <a:rPr lang="es-CO" dirty="0" smtClean="0"/>
              <a:t>CASO 4</a:t>
            </a:r>
            <a:endParaRPr lang="es-CO" dirty="0"/>
          </a:p>
        </p:txBody>
      </p:sp>
      <p:sp>
        <p:nvSpPr>
          <p:cNvPr id="3" name="2 Subtítulo"/>
          <p:cNvSpPr>
            <a:spLocks noGrp="1"/>
          </p:cNvSpPr>
          <p:nvPr>
            <p:ph type="subTitle" idx="1"/>
          </p:nvPr>
        </p:nvSpPr>
        <p:spPr>
          <a:xfrm>
            <a:off x="827584" y="1885617"/>
            <a:ext cx="7560840" cy="4032448"/>
          </a:xfrm>
        </p:spPr>
        <p:txBody>
          <a:bodyPr>
            <a:normAutofit fontScale="40000" lnSpcReduction="20000"/>
          </a:bodyPr>
          <a:lstStyle/>
          <a:p>
            <a:pPr algn="l"/>
            <a:r>
              <a:rPr lang="es-CO" sz="4400" b="1" dirty="0"/>
              <a:t>Pasajera de 32 años de edad gestante quien refiere embarazo de 36 semanas sin complicaciones, no presenta certificación médica, ni carnet prenatal, refiere ser esposa de médico.</a:t>
            </a:r>
          </a:p>
          <a:p>
            <a:pPr algn="l"/>
            <a:r>
              <a:rPr lang="es-CO" sz="4400" b="1" dirty="0"/>
              <a:t> </a:t>
            </a:r>
          </a:p>
          <a:p>
            <a:pPr algn="l"/>
            <a:r>
              <a:rPr lang="es-CO" sz="4400" b="1" dirty="0"/>
              <a:t>Al examen físico se encuentra paciente en buen estado general con cifras tensionales normales, feto único vivo, longitudinal, </a:t>
            </a:r>
            <a:r>
              <a:rPr lang="es-CO" sz="4400" b="1" dirty="0" err="1"/>
              <a:t>fetocardia</a:t>
            </a:r>
            <a:r>
              <a:rPr lang="es-CO" sz="4400" b="1" dirty="0"/>
              <a:t> positiva (146 </a:t>
            </a:r>
            <a:r>
              <a:rPr lang="es-CO" sz="4400" b="1" dirty="0" err="1"/>
              <a:t>lpm</a:t>
            </a:r>
            <a:r>
              <a:rPr lang="es-CO" sz="4400" b="1" dirty="0"/>
              <a:t>) con edema de miembros inferiores y resto de examen físico dentro de límites normales. Se genera certificación de no aptitud de vuelo ya que se evidencian vacíos en la información suministrada.</a:t>
            </a:r>
          </a:p>
          <a:p>
            <a:pPr algn="l"/>
            <a:r>
              <a:rPr lang="es-CO" sz="4400" b="1" dirty="0"/>
              <a:t> </a:t>
            </a:r>
          </a:p>
          <a:p>
            <a:pPr algn="l"/>
            <a:r>
              <a:rPr lang="es-CO" sz="4400" b="1" dirty="0"/>
              <a:t>Pasajera se presenta nuevamente horas más tarde con certificación médica expedida por ginecólogo quién certifica apto para volar y embarazo de 31 semanas</a:t>
            </a:r>
            <a:r>
              <a:rPr lang="es-CO" sz="4400" dirty="0"/>
              <a:t>.</a:t>
            </a:r>
          </a:p>
          <a:p>
            <a:pPr algn="l"/>
            <a:endParaRPr lang="es-CO" sz="8000" dirty="0"/>
          </a:p>
          <a:p>
            <a:endParaRPr lang="es-CO" dirty="0"/>
          </a:p>
        </p:txBody>
      </p:sp>
    </p:spTree>
    <p:extLst>
      <p:ext uri="{BB962C8B-B14F-4D97-AF65-F5344CB8AC3E}">
        <p14:creationId xmlns:p14="http://schemas.microsoft.com/office/powerpoint/2010/main" val="1161355073"/>
      </p:ext>
    </p:extLst>
  </p:cSld>
  <p:clrMapOvr>
    <a:masterClrMapping/>
  </p:clrMapOvr>
</p:sld>
</file>

<file path=ppt/theme/theme1.xml><?xml version="1.0" encoding="utf-8"?>
<a:theme xmlns:a="http://schemas.openxmlformats.org/drawingml/2006/main" name="Tema de Office">
  <a:themeElements>
    <a:clrScheme name="Personalizar 1">
      <a:dk1>
        <a:srgbClr val="949494"/>
      </a:dk1>
      <a:lt1>
        <a:sysClr val="window" lastClr="FFFFFF"/>
      </a:lt1>
      <a:dk2>
        <a:srgbClr val="1F497D"/>
      </a:dk2>
      <a:lt2>
        <a:srgbClr val="EEECE1"/>
      </a:lt2>
      <a:accent1>
        <a:srgbClr val="365B86"/>
      </a:accent1>
      <a:accent2>
        <a:srgbClr val="C0000C"/>
      </a:accent2>
      <a:accent3>
        <a:srgbClr val="528414"/>
      </a:accent3>
      <a:accent4>
        <a:srgbClr val="5407A2"/>
      </a:accent4>
      <a:accent5>
        <a:srgbClr val="00BAD3"/>
      </a:accent5>
      <a:accent6>
        <a:srgbClr val="F75D00"/>
      </a:accent6>
      <a:hlink>
        <a:srgbClr val="002CD7"/>
      </a:hlink>
      <a:folHlink>
        <a:srgbClr val="A8006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F966586C9ECD704FAD64FB3BD4C57539" ma:contentTypeVersion="0" ma:contentTypeDescription="Crear nuevo documento." ma:contentTypeScope="" ma:versionID="f887ee3c222cc5ef71b4564453c3be1e">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184A636-CBD0-4698-8ADA-D05D8C3E713C}"/>
</file>

<file path=customXml/itemProps2.xml><?xml version="1.0" encoding="utf-8"?>
<ds:datastoreItem xmlns:ds="http://schemas.openxmlformats.org/officeDocument/2006/customXml" ds:itemID="{40FFAAD7-2E14-41ED-93D7-E95D72057168}"/>
</file>

<file path=customXml/itemProps3.xml><?xml version="1.0" encoding="utf-8"?>
<ds:datastoreItem xmlns:ds="http://schemas.openxmlformats.org/officeDocument/2006/customXml" ds:itemID="{F43074C7-5FBF-41DB-917D-7D5553B34CA7}"/>
</file>

<file path=docProps/app.xml><?xml version="1.0" encoding="utf-8"?>
<Properties xmlns="http://schemas.openxmlformats.org/officeDocument/2006/extended-properties" xmlns:vt="http://schemas.openxmlformats.org/officeDocument/2006/docPropsVTypes">
  <TotalTime>129</TotalTime>
  <Words>409</Words>
  <Application>Microsoft Office PowerPoint</Application>
  <PresentationFormat>Presentación en pantalla (4:3)</PresentationFormat>
  <Paragraphs>81</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CASOS CLINICOS AEROPORTUARIOS</vt:lpstr>
      <vt:lpstr>METODOLOGÍA</vt:lpstr>
      <vt:lpstr>CASO 1</vt:lpstr>
      <vt:lpstr>CASO 1 DISCUSION</vt:lpstr>
      <vt:lpstr>CASO 2</vt:lpstr>
      <vt:lpstr>CASO 2 DISCUSION</vt:lpstr>
      <vt:lpstr>CASO 3</vt:lpstr>
      <vt:lpstr>CASO 3 DISCUSION</vt:lpstr>
      <vt:lpstr>  CASO 4</vt:lpstr>
      <vt:lpstr>CASO 4 DISCUSION</vt:lpstr>
      <vt:lpstr>  CASO 5</vt:lpstr>
      <vt:lpstr>CASO 5</vt:lpstr>
      <vt:lpstr> CASO 6</vt:lpstr>
      <vt:lpstr>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Titulo de la presentación</dc:title>
  <dc:creator>CAMILO</dc:creator>
  <cp:lastModifiedBy>MEDICO ARTURO</cp:lastModifiedBy>
  <cp:revision>19</cp:revision>
  <dcterms:created xsi:type="dcterms:W3CDTF">2015-08-10T15:28:24Z</dcterms:created>
  <dcterms:modified xsi:type="dcterms:W3CDTF">2017-07-28T17:16:45Z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0x010100F966586C9ECD704FAD64FB3BD4C57539</vt:lpwstr>
  </property>
</Properties>
</file>