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1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759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09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4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4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24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62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493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42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44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45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4B1C-DD94-45F6-88B5-857823F265CE}" type="datetimeFigureOut">
              <a:rPr lang="es-CO" smtClean="0"/>
              <a:t>04/08/2017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0D88-CCE9-4DB4-AC51-61D75DD02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0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4381"/>
            <a:ext cx="25258448" cy="76534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53376" y="253736"/>
            <a:ext cx="9144000" cy="2387600"/>
          </a:xfrm>
        </p:spPr>
        <p:txBody>
          <a:bodyPr>
            <a:noAutofit/>
          </a:bodyPr>
          <a:lstStyle/>
          <a:p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r>
              <a:rPr lang="es-CO" sz="2400" b="1" dirty="0">
                <a:latin typeface="Arial Narrow" panose="020B0606020202030204" pitchFamily="34" charset="0"/>
              </a:rPr>
              <a:t>RAC 67</a:t>
            </a: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2400" b="1" dirty="0">
                <a:latin typeface="Arial Narrow" panose="020B0606020202030204" pitchFamily="34" charset="0"/>
              </a:rPr>
            </a:br>
            <a:br>
              <a:rPr lang="es-CO" sz="1600" b="1" dirty="0">
                <a:latin typeface="Arial Narrow" panose="020B0606020202030204" pitchFamily="34" charset="0"/>
              </a:rPr>
            </a:br>
            <a:br>
              <a:rPr lang="es-CO" sz="1600" b="1" dirty="0">
                <a:latin typeface="Arial Narrow" panose="020B0606020202030204" pitchFamily="34" charset="0"/>
              </a:rPr>
            </a:br>
            <a:br>
              <a:rPr lang="es-CO" sz="1600" b="1" dirty="0">
                <a:latin typeface="Arial Narrow" panose="020B0606020202030204" pitchFamily="34" charset="0"/>
              </a:rPr>
            </a:br>
            <a:br>
              <a:rPr lang="es-CO" sz="1600" b="1" dirty="0">
                <a:latin typeface="Arial Narrow" panose="020B0606020202030204" pitchFamily="34" charset="0"/>
              </a:rPr>
            </a:br>
            <a:br>
              <a:rPr lang="es-CO" sz="1600" b="1" dirty="0">
                <a:latin typeface="Arial Narrow" panose="020B0606020202030204" pitchFamily="34" charset="0"/>
              </a:rPr>
            </a:b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8278" y="417663"/>
            <a:ext cx="6096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O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000000"/>
                </a:solidFill>
                <a:latin typeface="Arial Narrow" panose="020B0606020202030204" pitchFamily="34" charset="0"/>
              </a:rPr>
              <a:t>NORMAS PARA EL OTORGAMIENTO DEL CERTIFICADO MÉDICO AERONÁUTICO </a:t>
            </a:r>
            <a:endParaRPr lang="es-CO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31343" y="1309471"/>
            <a:ext cx="5086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 Narrow" panose="020B0606020202030204" pitchFamily="34" charset="0"/>
              </a:rPr>
              <a:t>Numerales: 67.205, 67.305, 67, 405 </a:t>
            </a:r>
            <a:r>
              <a:rPr lang="es-CO" sz="1600" b="1" dirty="0">
                <a:latin typeface="Arial Narrow" panose="020B0606020202030204" pitchFamily="34" charset="0"/>
              </a:rPr>
              <a:t>Requisitos psicofísicos</a:t>
            </a:r>
            <a:r>
              <a:rPr lang="es-CO" sz="1600" dirty="0">
                <a:latin typeface="Arial Narrow" panose="020B0606020202030204" pitchFamily="34" charset="0"/>
              </a:rPr>
              <a:t>: (Certificado médico clase 1, clase 2 y clase 3).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El solicitante no padecerá de ninguna enfermedad o incapacidad que, probablemente, le impida de manera súbita, operar con seguridad la aeronave o desempeñar con seguridad sus atribuciones. El reconocimiento está basado en los siguientes requisitos:</a:t>
            </a:r>
          </a:p>
          <a:p>
            <a:pPr algn="just"/>
            <a:endParaRPr lang="es-CO" sz="1600" dirty="0">
              <a:latin typeface="Arial Narrow" panose="020B0606020202030204" pitchFamily="34" charset="0"/>
            </a:endParaRPr>
          </a:p>
          <a:p>
            <a:pPr marL="342900" indent="-342900" algn="just">
              <a:buAutoNum type="alphaLcParenR"/>
            </a:pPr>
            <a:r>
              <a:rPr lang="es-CO" sz="1600" b="1" dirty="0">
                <a:latin typeface="Arial Narrow" panose="020B0606020202030204" pitchFamily="34" charset="0"/>
              </a:rPr>
              <a:t>Salud mental. 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(2) El solicitante deberá estar dispuesto a acreditar, en todo momento, a través de un examen de detección, que no consume sustancias psicoactivas.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(3) El solicitante no debe tener historia clínica ni diagnóstico clínico comprobado de: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(ii) Trastorno mental o del comportamiento debido al uso de sustancias psicoactivas; (éstos incluyen el síndrome de dependencia inducida por la ingestión de bebidas alcohólicas u otras sustancias psicoactivas).</a:t>
            </a:r>
          </a:p>
        </p:txBody>
      </p:sp>
      <p:sp>
        <p:nvSpPr>
          <p:cNvPr id="6" name="AutoShape 2" descr="Resultado de imagen para imagenes de examenes medicos aeronautico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 descr="Resultado de imagen para imagenes de examenes medicos aeronautico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14" y="1520831"/>
            <a:ext cx="1988272" cy="1353466"/>
          </a:xfrm>
          <a:prstGeom prst="rect">
            <a:avLst/>
          </a:prstGeom>
        </p:spPr>
      </p:pic>
      <p:pic>
        <p:nvPicPr>
          <p:cNvPr id="1030" name="Picture 6" descr="Resultado de imagen para imagenes de examenes medicos aeronautic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6"/>
          <a:stretch/>
        </p:blipFill>
        <p:spPr bwMode="auto">
          <a:xfrm>
            <a:off x="7466227" y="594600"/>
            <a:ext cx="3937569" cy="9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5672" y="2838614"/>
            <a:ext cx="1953313" cy="16205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227" y="4449625"/>
            <a:ext cx="1984817" cy="15178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814" y="2859454"/>
            <a:ext cx="1988271" cy="16108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0483" y="1550605"/>
            <a:ext cx="1953313" cy="12782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0484" y="4459171"/>
            <a:ext cx="195331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66586C9ECD704FAD64FB3BD4C57539" ma:contentTypeVersion="0" ma:contentTypeDescription="Crear nuevo documento." ma:contentTypeScope="" ma:versionID="f887ee3c222cc5ef71b4564453c3be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B56581-93DC-45FE-9EBF-1FA9A17B545F}"/>
</file>

<file path=customXml/itemProps2.xml><?xml version="1.0" encoding="utf-8"?>
<ds:datastoreItem xmlns:ds="http://schemas.openxmlformats.org/officeDocument/2006/customXml" ds:itemID="{672E1729-B52B-444B-B37F-32E1587E6259}"/>
</file>

<file path=customXml/itemProps3.xml><?xml version="1.0" encoding="utf-8"?>
<ds:datastoreItem xmlns:ds="http://schemas.openxmlformats.org/officeDocument/2006/customXml" ds:itemID="{9F603D4B-F43D-4707-B038-526DA6CF70D8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155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de Office</vt:lpstr>
      <vt:lpstr>       RAC 67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 2 CAPITULO X PREVENCION DEL USO PROBLEMATICO DE ALCOHOL Y/O DEMAS SUSTANCIAS PSICOACTIVAS EN EL PERSONAL AERONÁUTICO  2.10. GENERALIDADES  2.10.1. El área de medicina aeronáutica de la UAEAC, formulará las pautas científicas y metodológicas, supervisará y controlará la aplicación de programas de prevención del uso problemático de alcohol y/o demás sustancias psicoactivas, los cuales serán de obligatoria observancia por parte de las empresas de aviación, Centros de instrucción aeronáutica y en general, por todo el personal aeronáutico con atribuciones inherentes a la seguridad aérea.   En desarrollo de lo anterior, los mencionados establecimientos aeronáuticos diseñarán y desarrollarán sus respectivos programas, los cuales deben ser presentados al área de medicina aeronáutica de la UAEAC, para su correspondiente revisión y posterior aprobación; dichos establecimientos serán responsables de la aplicación de sus programas, de Su seguimiento y de las medidas preventivas o correctivas que se deriven de su aplicación.  Una vez aprobado, el área de medicina aeronáutica de la UAEAC vigilará el cumplimiento de los referidos programas. Nota: La UAEAC mediante resolución número 3478 el 8 de julio de 2010, estableció el Programa único de prevención y control de sustancias psicoactivas en la UAEAC.   2.10.2. Las empresas de aviación, prestadores de servicios a la navegación aérea, talleres aeronáuticos (de reparación o de mantenimiento) y centros de instrucción aeronáutica, deberán dar estricto cumplimiento a la toma de pruebas de alcohol y demás sustancias psicoactivas al personal aeronáutico implicado en accidentes o incidentes graves, en un lapso no superior a doce horas (12) a partir de la ocurrencia del evento; los resultados de dichos exámenes deberán remitirse de inmediato al área de medicina aeronáutica de la UAEAC, en un término no superior a setenta y dos horas (72) horas contadas a partir de la ocurrencia de los hechos y harán parte de los antecedentes para la evaluación psicofísica que realice el área de medicina aeronáutica de la UAEAC.</dc:title>
  <dc:creator>Gloria Ines Quiñones Gomez</dc:creator>
  <cp:lastModifiedBy>Gloria Ines Quiñones Gomez</cp:lastModifiedBy>
  <cp:revision>16</cp:revision>
  <dcterms:created xsi:type="dcterms:W3CDTF">2015-08-25T14:06:26Z</dcterms:created>
  <dcterms:modified xsi:type="dcterms:W3CDTF">2017-08-04T13:24:21Z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0x010100F966586C9ECD704FAD64FB3BD4C57539</vt:lpwstr>
  </property>
</Properties>
</file>