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fld id="{AFAFECE1-59BC-4A79-8FB1-919214E49C5E}" type="datetimeFigureOut">
              <a:rPr lang="es-CO" smtClean="0"/>
              <a:t>04/08/2017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227160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FAFECE1-59BC-4A79-8FB1-919214E49C5E}" type="datetimeFigureOut">
              <a:rPr lang="es-CO" smtClean="0"/>
              <a:t>04/08/2017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1516705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FAFECE1-59BC-4A79-8FB1-919214E49C5E}" type="datetimeFigureOut">
              <a:rPr lang="es-CO" smtClean="0"/>
              <a:t>04/08/2017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12170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FAFECE1-59BC-4A79-8FB1-919214E49C5E}" type="datetimeFigureOut">
              <a:rPr lang="es-CO" smtClean="0"/>
              <a:t>04/08/2017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297300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FAFECE1-59BC-4A79-8FB1-919214E49C5E}" type="datetimeFigureOut">
              <a:rPr lang="es-CO" smtClean="0"/>
              <a:t>04/08/2017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3539564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AFAFECE1-59BC-4A79-8FB1-919214E49C5E}" type="datetimeFigureOut">
              <a:rPr lang="es-CO" smtClean="0"/>
              <a:t>04/08/2017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1108545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AFAFECE1-59BC-4A79-8FB1-919214E49C5E}" type="datetimeFigureOut">
              <a:rPr lang="es-CO" smtClean="0"/>
              <a:t>04/08/2017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3270169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AFAFECE1-59BC-4A79-8FB1-919214E49C5E}" type="datetimeFigureOut">
              <a:rPr lang="es-CO" smtClean="0"/>
              <a:t>04/08/2017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4193903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AFECE1-59BC-4A79-8FB1-919214E49C5E}" type="datetimeFigureOut">
              <a:rPr lang="es-CO" smtClean="0"/>
              <a:t>04/08/2017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361436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FAFECE1-59BC-4A79-8FB1-919214E49C5E}" type="datetimeFigureOut">
              <a:rPr lang="es-CO" smtClean="0"/>
              <a:t>04/08/2017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313917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FAFECE1-59BC-4A79-8FB1-919214E49C5E}" type="datetimeFigureOut">
              <a:rPr lang="es-CO" smtClean="0"/>
              <a:t>04/08/2017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20E28EA7-8D9C-45CF-AA9F-363766E1C97E}" type="slidenum">
              <a:rPr lang="es-CO" smtClean="0"/>
              <a:t>‹Nº›</a:t>
            </a:fld>
            <a:endParaRPr lang="es-CO"/>
          </a:p>
        </p:txBody>
      </p:sp>
    </p:spTree>
    <p:extLst>
      <p:ext uri="{BB962C8B-B14F-4D97-AF65-F5344CB8AC3E}">
        <p14:creationId xmlns:p14="http://schemas.microsoft.com/office/powerpoint/2010/main" val="3951054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FECE1-59BC-4A79-8FB1-919214E49C5E}" type="datetimeFigureOut">
              <a:rPr lang="es-CO" smtClean="0"/>
              <a:t>04/08/2017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28EA7-8D9C-45CF-AA9F-363766E1C97E}" type="slidenum">
              <a:rPr lang="es-CO" smtClean="0"/>
              <a:t>‹Nº›</a:t>
            </a:fld>
            <a:endParaRPr lang="es-CO"/>
          </a:p>
        </p:txBody>
      </p:sp>
    </p:spTree>
    <p:extLst>
      <p:ext uri="{BB962C8B-B14F-4D97-AF65-F5344CB8AC3E}">
        <p14:creationId xmlns:p14="http://schemas.microsoft.com/office/powerpoint/2010/main" val="367139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10" y="106100"/>
            <a:ext cx="5482015" cy="400110"/>
          </a:xfrm>
          <a:prstGeom prst="rect">
            <a:avLst/>
          </a:prstGeom>
        </p:spPr>
        <p:txBody>
          <a:bodyPr wrap="square">
            <a:spAutoFit/>
          </a:bodyPr>
          <a:lstStyle/>
          <a:p>
            <a:pPr eaLnBrk="1" hangingPunct="1">
              <a:buFont typeface="Wingdings" pitchFamily="2" charset="2"/>
              <a:buNone/>
            </a:pPr>
            <a:r>
              <a:rPr lang="es-MX" sz="1000" b="1" dirty="0">
                <a:solidFill>
                  <a:schemeClr val="tx2"/>
                </a:solidFill>
                <a:latin typeface="Arial Narrow" panose="020B0606020202030204" pitchFamily="34" charset="0"/>
                <a:cs typeface="Arial" pitchFamily="34" charset="0"/>
              </a:rPr>
              <a:t>SECRETARÍA DE SEGURIDAD OPERACIONAL Y DE LA AVIACIÓN CIVIL </a:t>
            </a:r>
          </a:p>
          <a:p>
            <a:pPr eaLnBrk="1" hangingPunct="1">
              <a:buFont typeface="Wingdings" pitchFamily="2" charset="2"/>
              <a:buNone/>
            </a:pPr>
            <a:r>
              <a:rPr lang="es-MX" sz="1000" b="1" dirty="0">
                <a:solidFill>
                  <a:schemeClr val="tx2"/>
                </a:solidFill>
                <a:latin typeface="Arial Narrow" panose="020B0606020202030204" pitchFamily="34" charset="0"/>
                <a:cs typeface="Arial" pitchFamily="34" charset="0"/>
              </a:rPr>
              <a:t>GRUPO FACTORES HUMANOS, EDUCACIÓN Y CERTIFICACIÓN AEROMÉDICA </a:t>
            </a:r>
          </a:p>
        </p:txBody>
      </p:sp>
      <p:sp>
        <p:nvSpPr>
          <p:cNvPr id="3" name="CuadroTexto 2"/>
          <p:cNvSpPr txBox="1"/>
          <p:nvPr/>
        </p:nvSpPr>
        <p:spPr>
          <a:xfrm>
            <a:off x="2216305" y="660882"/>
            <a:ext cx="5040560" cy="646331"/>
          </a:xfrm>
          <a:prstGeom prst="rect">
            <a:avLst/>
          </a:prstGeom>
          <a:noFill/>
        </p:spPr>
        <p:txBody>
          <a:bodyPr wrap="square" rtlCol="0">
            <a:spAutoFit/>
          </a:bodyPr>
          <a:lstStyle/>
          <a:p>
            <a:pPr algn="ctr"/>
            <a:r>
              <a:rPr lang="es-CO" b="1" cap="all" dirty="0">
                <a:latin typeface="Arial Narrow" panose="020B0606020202030204" pitchFamily="34" charset="0"/>
              </a:rPr>
              <a:t>Reglamentación Vigente en Aviación Civil</a:t>
            </a:r>
          </a:p>
          <a:p>
            <a:pPr algn="ctr"/>
            <a:r>
              <a:rPr lang="es-CO" b="1" cap="all" dirty="0">
                <a:latin typeface="Arial Narrow" panose="020B0606020202030204" pitchFamily="34" charset="0"/>
              </a:rPr>
              <a:t>Res. 3104 del 17 de nov. 2015</a:t>
            </a:r>
          </a:p>
        </p:txBody>
      </p:sp>
      <p:sp>
        <p:nvSpPr>
          <p:cNvPr id="7" name="CuadroTexto 6"/>
          <p:cNvSpPr txBox="1"/>
          <p:nvPr/>
        </p:nvSpPr>
        <p:spPr>
          <a:xfrm>
            <a:off x="264544" y="1573917"/>
            <a:ext cx="3523820" cy="1938992"/>
          </a:xfrm>
          <a:prstGeom prst="rect">
            <a:avLst/>
          </a:prstGeom>
          <a:noFill/>
        </p:spPr>
        <p:txBody>
          <a:bodyPr wrap="square" rtlCol="0">
            <a:spAutoFit/>
          </a:bodyPr>
          <a:lstStyle/>
          <a:p>
            <a:pPr algn="ctr"/>
            <a:r>
              <a:rPr lang="es-CO" sz="1200" b="1" cap="all" dirty="0">
                <a:latin typeface="Arial Narrow" panose="020B0606020202030204" pitchFamily="34" charset="0"/>
              </a:rPr>
              <a:t>Art. 10°, numeral 5. ACTIVIDADES DE PREVENCIÓN Y PROMOCIÓN: </a:t>
            </a:r>
          </a:p>
          <a:p>
            <a:pPr algn="ctr"/>
            <a:r>
              <a:rPr lang="es-CO" sz="1200" dirty="0">
                <a:latin typeface="Arial Narrow" panose="020B0606020202030204" pitchFamily="34" charset="0"/>
              </a:rPr>
              <a:t>Las empresas, centros de instrucción, talleres aeronáuticos, etc., así como el Grupo de Salud Ocupacional de la Aeronáutica Civil junto con las administradoras de Riesgos Laborales de cada empresa, desarrollaran actividades y estrategias para que empleados y funcionarios reciban </a:t>
            </a:r>
            <a:r>
              <a:rPr lang="es-CO" sz="1200" b="1" dirty="0">
                <a:solidFill>
                  <a:srgbClr val="FF0000"/>
                </a:solidFill>
                <a:latin typeface="Arial Narrow" panose="020B0606020202030204" pitchFamily="34" charset="0"/>
              </a:rPr>
              <a:t>capacitación y sensibilización sobre prevención de consumo de alcohol y demás sustancias psicoactivas; </a:t>
            </a:r>
            <a:r>
              <a:rPr lang="es-CO" sz="1200" dirty="0">
                <a:latin typeface="Arial Narrow" panose="020B0606020202030204" pitchFamily="34" charset="0"/>
              </a:rPr>
              <a:t>de ello se dejarán las respectivas constancias.</a:t>
            </a:r>
          </a:p>
        </p:txBody>
      </p:sp>
      <p:sp>
        <p:nvSpPr>
          <p:cNvPr id="8" name="CuadroTexto 7"/>
          <p:cNvSpPr txBox="1"/>
          <p:nvPr/>
        </p:nvSpPr>
        <p:spPr>
          <a:xfrm>
            <a:off x="264544" y="5155816"/>
            <a:ext cx="3523820" cy="1384995"/>
          </a:xfrm>
          <a:prstGeom prst="rect">
            <a:avLst/>
          </a:prstGeom>
          <a:noFill/>
        </p:spPr>
        <p:txBody>
          <a:bodyPr wrap="square" rtlCol="0">
            <a:spAutoFit/>
          </a:bodyPr>
          <a:lstStyle/>
          <a:p>
            <a:pPr algn="ctr"/>
            <a:r>
              <a:rPr lang="es-CO" sz="1200" b="1" cap="all" dirty="0">
                <a:latin typeface="Arial Narrow" panose="020B0606020202030204" pitchFamily="34" charset="0"/>
              </a:rPr>
              <a:t>Art. 10°, numeral 7. Controles para verificar lugares libres de consumo de spa, literal H: </a:t>
            </a:r>
            <a:r>
              <a:rPr lang="es-CO" sz="1200" b="1" dirty="0">
                <a:solidFill>
                  <a:srgbClr val="FF0000"/>
                </a:solidFill>
                <a:latin typeface="Arial Narrow" panose="020B0606020202030204" pitchFamily="34" charset="0"/>
              </a:rPr>
              <a:t>el reintegro </a:t>
            </a:r>
            <a:r>
              <a:rPr lang="es-CO" sz="1200" dirty="0">
                <a:latin typeface="Arial Narrow" panose="020B0606020202030204" pitchFamily="34" charset="0"/>
              </a:rPr>
              <a:t>a sus funciones aeronáuticas, si hubiere lugar a ello</a:t>
            </a:r>
            <a:r>
              <a:rPr lang="es-CO" sz="1200" b="1" dirty="0">
                <a:solidFill>
                  <a:srgbClr val="FF0000"/>
                </a:solidFill>
                <a:latin typeface="Arial Narrow" panose="020B0606020202030204" pitchFamily="34" charset="0"/>
              </a:rPr>
              <a:t>, no será antes de tres (3) meses a partir de la fecha en que se detectó la prueba positiva </a:t>
            </a:r>
            <a:r>
              <a:rPr lang="es-CO" sz="1200" dirty="0">
                <a:latin typeface="Arial Narrow" panose="020B0606020202030204" pitchFamily="34" charset="0"/>
              </a:rPr>
              <a:t>y haber cumplido con el proceso psicoterapéutico que determine el área de medicina de aviación.    </a:t>
            </a:r>
            <a:endParaRPr lang="es-CO" sz="1400" dirty="0">
              <a:latin typeface="Arial Narrow" panose="020B0606020202030204" pitchFamily="34" charset="0"/>
            </a:endParaRPr>
          </a:p>
        </p:txBody>
      </p:sp>
      <p:sp>
        <p:nvSpPr>
          <p:cNvPr id="9" name="CuadroTexto 8"/>
          <p:cNvSpPr txBox="1"/>
          <p:nvPr/>
        </p:nvSpPr>
        <p:spPr>
          <a:xfrm>
            <a:off x="4144309" y="1573985"/>
            <a:ext cx="3523820" cy="1754326"/>
          </a:xfrm>
          <a:prstGeom prst="rect">
            <a:avLst/>
          </a:prstGeom>
          <a:noFill/>
        </p:spPr>
        <p:txBody>
          <a:bodyPr wrap="square" rtlCol="0">
            <a:spAutoFit/>
          </a:bodyPr>
          <a:lstStyle/>
          <a:p>
            <a:pPr algn="ctr"/>
            <a:r>
              <a:rPr lang="es-CO" sz="1200" b="1" cap="all" dirty="0">
                <a:latin typeface="Arial Narrow" panose="020B0606020202030204" pitchFamily="34" charset="0"/>
              </a:rPr>
              <a:t>Art. 10°, numeral 7. Controles para verificar lugares libres de consumo de spa, literal H: </a:t>
            </a:r>
            <a:r>
              <a:rPr lang="es-CO" sz="1200" dirty="0">
                <a:latin typeface="Arial Narrow" panose="020B0606020202030204" pitchFamily="34" charset="0"/>
              </a:rPr>
              <a:t>Al personal aeronáutico certificado aeromedicamente </a:t>
            </a:r>
            <a:r>
              <a:rPr lang="es-CO" sz="1200" b="1" dirty="0">
                <a:solidFill>
                  <a:srgbClr val="FF0000"/>
                </a:solidFill>
                <a:latin typeface="Arial Narrow" panose="020B0606020202030204" pitchFamily="34" charset="0"/>
              </a:rPr>
              <a:t>se le suspenderá su certificado medico cuando se detecte como positivo en el consumo de alcohol y/o sustancias psicoactivas </a:t>
            </a:r>
            <a:r>
              <a:rPr lang="es-CO" sz="1200" dirty="0">
                <a:latin typeface="Arial Narrow" panose="020B0606020202030204" pitchFamily="34" charset="0"/>
              </a:rPr>
              <a:t>por primera vez y hasta por una primera reincidencia; en caso de reincidir por segunda vez se determinará la no aptitud psicofísica para actividades de vuelo o tierra según corresponda. </a:t>
            </a:r>
            <a:endParaRPr lang="es-CO" sz="1400" dirty="0">
              <a:latin typeface="Arial Narrow" panose="020B0606020202030204" pitchFamily="34" charset="0"/>
            </a:endParaRPr>
          </a:p>
        </p:txBody>
      </p:sp>
      <p:sp>
        <p:nvSpPr>
          <p:cNvPr id="10" name="CuadroTexto 9"/>
          <p:cNvSpPr txBox="1"/>
          <p:nvPr/>
        </p:nvSpPr>
        <p:spPr>
          <a:xfrm>
            <a:off x="4164131" y="3595568"/>
            <a:ext cx="3523820" cy="3262432"/>
          </a:xfrm>
          <a:prstGeom prst="rect">
            <a:avLst/>
          </a:prstGeom>
          <a:noFill/>
        </p:spPr>
        <p:txBody>
          <a:bodyPr wrap="square" rtlCol="0">
            <a:spAutoFit/>
          </a:bodyPr>
          <a:lstStyle/>
          <a:p>
            <a:pPr algn="ctr"/>
            <a:r>
              <a:rPr lang="es-CO" sz="1200" b="1" cap="all" dirty="0">
                <a:latin typeface="Arial Narrow" panose="020B0606020202030204" pitchFamily="34" charset="0"/>
              </a:rPr>
              <a:t>Art. 11° el empleador: </a:t>
            </a:r>
            <a:r>
              <a:rPr lang="es-CO" sz="1200" b="1" dirty="0">
                <a:solidFill>
                  <a:srgbClr val="FF0000"/>
                </a:solidFill>
                <a:latin typeface="Arial Narrow" panose="020B0606020202030204" pitchFamily="34" charset="0"/>
              </a:rPr>
              <a:t>Impedir</a:t>
            </a:r>
            <a:r>
              <a:rPr lang="es-CO" sz="1200" dirty="0">
                <a:latin typeface="Arial Narrow" panose="020B0606020202030204" pitchFamily="34" charset="0"/>
              </a:rPr>
              <a:t> que cualquier empleado que desempeñe funciones que comprometan la seguridad operacional, se presente a laborar dentro de las 24 horas siguientes al consumo. </a:t>
            </a:r>
          </a:p>
          <a:p>
            <a:pPr algn="ctr"/>
            <a:endParaRPr lang="es-CO" sz="1200" dirty="0">
              <a:latin typeface="Arial Narrow" panose="020B0606020202030204" pitchFamily="34" charset="0"/>
            </a:endParaRPr>
          </a:p>
          <a:p>
            <a:pPr algn="ctr"/>
            <a:r>
              <a:rPr lang="es-CO" sz="1200" dirty="0">
                <a:solidFill>
                  <a:srgbClr val="FF0000"/>
                </a:solidFill>
                <a:latin typeface="Arial Narrow" panose="020B0606020202030204" pitchFamily="34" charset="0"/>
              </a:rPr>
              <a:t> Remitir la información </a:t>
            </a:r>
            <a:r>
              <a:rPr lang="es-CO" sz="1200" dirty="0">
                <a:latin typeface="Arial Narrow" panose="020B0606020202030204" pitchFamily="34" charset="0"/>
              </a:rPr>
              <a:t>al área de medicina de aviación en un termino no superior a 72 horas contadas a partir de la ocurrencia de los hechos. ……</a:t>
            </a:r>
          </a:p>
          <a:p>
            <a:pPr algn="ctr"/>
            <a:endParaRPr lang="es-CO" sz="1200" dirty="0">
              <a:latin typeface="Arial Narrow" panose="020B0606020202030204" pitchFamily="34" charset="0"/>
            </a:endParaRPr>
          </a:p>
          <a:p>
            <a:pPr algn="ctr"/>
            <a:r>
              <a:rPr lang="es-CO" sz="1200" b="1" dirty="0">
                <a:latin typeface="Arial Narrow" panose="020B0606020202030204" pitchFamily="34" charset="0"/>
              </a:rPr>
              <a:t>ART. 10°, NUMERAL 7, LITERAL C</a:t>
            </a:r>
            <a:r>
              <a:rPr lang="es-CO" sz="1200" dirty="0">
                <a:latin typeface="Arial Narrow" panose="020B0606020202030204" pitchFamily="34" charset="0"/>
              </a:rPr>
              <a:t>. Cada empresa de aviación y/o centro de instrucción </a:t>
            </a:r>
            <a:r>
              <a:rPr lang="es-CO" sz="1200" b="1" dirty="0">
                <a:solidFill>
                  <a:srgbClr val="FF0000"/>
                </a:solidFill>
                <a:latin typeface="Arial Narrow" panose="020B0606020202030204" pitchFamily="34" charset="0"/>
              </a:rPr>
              <a:t>practicará evaluación médica y exámenes paraclínicos post-accidente o post-incidente aéreo, a la(s) tripulación(es) involucrada(s), dentro de las 12 horas</a:t>
            </a:r>
            <a:r>
              <a:rPr lang="es-CO" sz="1200" dirty="0">
                <a:latin typeface="Arial Narrow" panose="020B0606020202030204" pitchFamily="34" charset="0"/>
              </a:rPr>
              <a:t> siguientes a la ocurrencia del evento y enviar el respectivo informe al  área de medicina de aviación. </a:t>
            </a:r>
          </a:p>
          <a:p>
            <a:pPr algn="ctr"/>
            <a:endParaRPr lang="es-CO" sz="1400" dirty="0">
              <a:latin typeface="Arial Narrow" panose="020B0606020202030204" pitchFamily="34" charset="0"/>
            </a:endParaRPr>
          </a:p>
        </p:txBody>
      </p:sp>
      <p:pic>
        <p:nvPicPr>
          <p:cNvPr id="11" name="Imagen 10"/>
          <p:cNvPicPr>
            <a:picLocks noChangeAspect="1"/>
          </p:cNvPicPr>
          <p:nvPr/>
        </p:nvPicPr>
        <p:blipFill>
          <a:blip r:embed="rId2"/>
          <a:stretch>
            <a:fillRect/>
          </a:stretch>
        </p:blipFill>
        <p:spPr>
          <a:xfrm>
            <a:off x="8101712" y="1513532"/>
            <a:ext cx="3249601" cy="4787901"/>
          </a:xfrm>
          <a:prstGeom prst="rect">
            <a:avLst/>
          </a:prstGeom>
          <a:scene3d>
            <a:camera prst="orthographicFront"/>
            <a:lightRig rig="threePt" dir="t"/>
          </a:scene3d>
          <a:sp3d>
            <a:bevelT/>
          </a:sp3d>
        </p:spPr>
      </p:pic>
      <p:sp>
        <p:nvSpPr>
          <p:cNvPr id="13" name="CuadroTexto 12"/>
          <p:cNvSpPr txBox="1"/>
          <p:nvPr/>
        </p:nvSpPr>
        <p:spPr>
          <a:xfrm>
            <a:off x="186906" y="3734198"/>
            <a:ext cx="3523820" cy="1200329"/>
          </a:xfrm>
          <a:prstGeom prst="rect">
            <a:avLst/>
          </a:prstGeom>
          <a:noFill/>
        </p:spPr>
        <p:txBody>
          <a:bodyPr wrap="square" rtlCol="0">
            <a:spAutoFit/>
          </a:bodyPr>
          <a:lstStyle/>
          <a:p>
            <a:pPr algn="ctr"/>
            <a:r>
              <a:rPr lang="es-CO" sz="1200" b="1" cap="all" dirty="0">
                <a:latin typeface="Arial Narrow" panose="020B0606020202030204" pitchFamily="34" charset="0"/>
              </a:rPr>
              <a:t>Art.  10°, numeral 7:  el programa único de prevención y control de sustancias psicoactivas</a:t>
            </a:r>
            <a:r>
              <a:rPr lang="es-CO" sz="1200" b="1" cap="all" dirty="0">
                <a:solidFill>
                  <a:srgbClr val="FF0000"/>
                </a:solidFill>
                <a:latin typeface="Arial Narrow" panose="020B0606020202030204" pitchFamily="34" charset="0"/>
              </a:rPr>
              <a:t>, </a:t>
            </a:r>
            <a:r>
              <a:rPr lang="es-CO" sz="1200" b="1" dirty="0">
                <a:solidFill>
                  <a:srgbClr val="FF0000"/>
                </a:solidFill>
                <a:latin typeface="Arial Narrow" panose="020B0606020202030204" pitchFamily="34" charset="0"/>
              </a:rPr>
              <a:t>se basa en una política de cero tolerancia,</a:t>
            </a:r>
            <a:r>
              <a:rPr lang="es-CO" sz="1200" dirty="0">
                <a:latin typeface="Arial Narrow" panose="020B0606020202030204" pitchFamily="34" charset="0"/>
              </a:rPr>
              <a:t> verificando en los controles, un resultado de concentración de 0.0% en alcohol y negativo para otras sustancias</a:t>
            </a:r>
            <a:r>
              <a:rPr lang="es-CO" sz="1200" cap="all" dirty="0">
                <a:latin typeface="Arial Narrow" panose="020B0606020202030204" pitchFamily="34" charset="0"/>
              </a:rPr>
              <a:t>. </a:t>
            </a:r>
            <a:endParaRPr lang="es-CO" sz="1400" dirty="0">
              <a:latin typeface="Arial Narrow" panose="020B0606020202030204" pitchFamily="34" charset="0"/>
            </a:endParaRPr>
          </a:p>
        </p:txBody>
      </p:sp>
    </p:spTree>
    <p:extLst>
      <p:ext uri="{BB962C8B-B14F-4D97-AF65-F5344CB8AC3E}">
        <p14:creationId xmlns:p14="http://schemas.microsoft.com/office/powerpoint/2010/main" val="10067243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 calcmode="lin" valueType="num">
                                      <p:cBhvr>
                                        <p:cTn id="19" dur="1000" fill="hold"/>
                                        <p:tgtEl>
                                          <p:spTgt spid="8"/>
                                        </p:tgtEl>
                                        <p:attrNameLst>
                                          <p:attrName>style.rotation</p:attrName>
                                        </p:attrNameLst>
                                      </p:cBhvr>
                                      <p:tavLst>
                                        <p:tav tm="0">
                                          <p:val>
                                            <p:fltVal val="90"/>
                                          </p:val>
                                        </p:tav>
                                        <p:tav tm="100000">
                                          <p:val>
                                            <p:fltVal val="0"/>
                                          </p:val>
                                        </p:tav>
                                      </p:tavLst>
                                    </p:anim>
                                    <p:animEffect transition="in" filter="fade">
                                      <p:cBhvr>
                                        <p:cTn id="20" dur="1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F966586C9ECD704FAD64FB3BD4C57539" ma:contentTypeVersion="0" ma:contentTypeDescription="Crear nuevo documento." ma:contentTypeScope="" ma:versionID="f887ee3c222cc5ef71b4564453c3be1e">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DAAD24-9CA6-4FBE-A99A-3A603CEE4471}"/>
</file>

<file path=customXml/itemProps2.xml><?xml version="1.0" encoding="utf-8"?>
<ds:datastoreItem xmlns:ds="http://schemas.openxmlformats.org/officeDocument/2006/customXml" ds:itemID="{0F884B3E-D6FA-4AB0-A7A5-73F415F23B93}"/>
</file>

<file path=customXml/itemProps3.xml><?xml version="1.0" encoding="utf-8"?>
<ds:datastoreItem xmlns:ds="http://schemas.openxmlformats.org/officeDocument/2006/customXml" ds:itemID="{5F0D6001-A4A7-496E-A8B9-1664A193A48E}"/>
</file>

<file path=docProps/app.xml><?xml version="1.0" encoding="utf-8"?>
<Properties xmlns="http://schemas.openxmlformats.org/officeDocument/2006/extended-properties" xmlns:vt="http://schemas.openxmlformats.org/officeDocument/2006/docPropsVTypes">
  <TotalTime>392</TotalTime>
  <Words>434</Words>
  <Application>Microsoft Office PowerPoint</Application>
  <PresentationFormat>Panorámica</PresentationFormat>
  <Paragraphs>14</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Arial Narrow</vt:lpstr>
      <vt:lpstr>Calibri</vt:lpstr>
      <vt:lpstr>Calibri Light</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Gloria Ines Quiñones Gomez</dc:creator>
  <cp:lastModifiedBy>Gloria Ines Quiñones Gomez</cp:lastModifiedBy>
  <cp:revision>22</cp:revision>
  <dcterms:created xsi:type="dcterms:W3CDTF">2017-07-19T14:22:54Z</dcterms:created>
  <dcterms:modified xsi:type="dcterms:W3CDTF">2017-08-04T13:20:06Z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0x010100F966586C9ECD704FAD64FB3BD4C57539</vt:lpwstr>
  </property>
</Properties>
</file>