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46"/>
  </p:notesMasterIdLst>
  <p:handoutMasterIdLst>
    <p:handoutMasterId r:id="rId47"/>
  </p:handoutMasterIdLst>
  <p:sldIdLst>
    <p:sldId id="381" r:id="rId6"/>
    <p:sldId id="392" r:id="rId7"/>
    <p:sldId id="393" r:id="rId8"/>
    <p:sldId id="394" r:id="rId9"/>
    <p:sldId id="383" r:id="rId10"/>
    <p:sldId id="388" r:id="rId11"/>
    <p:sldId id="389" r:id="rId12"/>
    <p:sldId id="390" r:id="rId13"/>
    <p:sldId id="391" r:id="rId14"/>
    <p:sldId id="395" r:id="rId15"/>
    <p:sldId id="396" r:id="rId16"/>
    <p:sldId id="384" r:id="rId17"/>
    <p:sldId id="385" r:id="rId18"/>
    <p:sldId id="387" r:id="rId19"/>
    <p:sldId id="38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406" r:id="rId30"/>
    <p:sldId id="407" r:id="rId31"/>
    <p:sldId id="409" r:id="rId32"/>
    <p:sldId id="410" r:id="rId33"/>
    <p:sldId id="411" r:id="rId34"/>
    <p:sldId id="416" r:id="rId35"/>
    <p:sldId id="415" r:id="rId36"/>
    <p:sldId id="414" r:id="rId37"/>
    <p:sldId id="417" r:id="rId38"/>
    <p:sldId id="419" r:id="rId39"/>
    <p:sldId id="420" r:id="rId40"/>
    <p:sldId id="421" r:id="rId41"/>
    <p:sldId id="422" r:id="rId42"/>
    <p:sldId id="423" r:id="rId43"/>
    <p:sldId id="277" r:id="rId44"/>
    <p:sldId id="315" r:id="rId4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29" autoAdjust="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582" y="-114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pPr/>
              <a:t>02/08/2017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pPr/>
              <a:t>02/08/2017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=""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=""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284289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hyperlink" Target="../PRE%20videos/2%20AENA.%20Plan%20de%20Emergencia%20del%20Aeropuerto%20de%20Palma%20de%20Mallorca.%20Belt%20Producciones.mp4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hyperlink" Target="../PRE%20videos/3%20Simulacro%20de%20emergencia.%20Aeropuerto%20Internacional%20de%20Maiquet&#237;a%20Sim&#243;n%20Bol&#237;var.mp4" TargetMode="Externa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37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3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3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9.png"/><Relationship Id="rId7" Type="http://schemas.openxmlformats.org/officeDocument/2006/relationships/hyperlink" Target="../PRE%20videos/5%20ELEMENTOS%20DEL%20PEA%20(AENA).wmv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653" y="1690254"/>
            <a:ext cx="2066747" cy="431049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317739" y="5239328"/>
            <a:ext cx="2826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i="1" dirty="0">
                <a:solidFill>
                  <a:srgbClr val="000099"/>
                </a:solidFill>
                <a:latin typeface="LucidaBright-Italic"/>
              </a:rPr>
              <a:t>PLANES DE EMERGENCIA EN LOS AEROPUERTOS.</a:t>
            </a:r>
          </a:p>
          <a:p>
            <a:r>
              <a:rPr lang="es-CO" sz="1200" b="1" i="1" dirty="0">
                <a:solidFill>
                  <a:srgbClr val="000099"/>
                </a:solidFill>
                <a:latin typeface="LucidaBright-Italic"/>
              </a:rPr>
              <a:t>Carlos Darío Useche A.</a:t>
            </a:r>
            <a:endParaRPr lang="es-CO" sz="1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8280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9455" y="628072"/>
            <a:ext cx="2004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Los planes de emergencia de los aeródromos se encuentran ampliamente documentados.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6760" y="58669"/>
            <a:ext cx="4013253" cy="623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777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9455" y="628072"/>
            <a:ext cx="2004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Los planes de emergencia de los aeródromos se encuentran ampliamente documentados.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3745" y="628071"/>
            <a:ext cx="4761614" cy="524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777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78767" y="648929"/>
            <a:ext cx="817784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CAPÍTULO 9.</a:t>
            </a:r>
          </a:p>
          <a:p>
            <a:pPr algn="ctr"/>
            <a:r>
              <a:rPr lang="es-CO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SERVICIOS OPERACIONALES, EQUIPO</a:t>
            </a:r>
          </a:p>
          <a:p>
            <a:pPr algn="ctr"/>
            <a:r>
              <a:rPr lang="es-CO" sz="2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E INSTALACIONES DE AERÓDROMO</a:t>
            </a:r>
          </a:p>
          <a:p>
            <a:endParaRPr lang="es-CO" sz="9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endParaRPr lang="es-CO" sz="9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s-CO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9.1 Planificación para casos de emergencia en los aeródromos</a:t>
            </a:r>
          </a:p>
          <a:p>
            <a:endParaRPr lang="es-CO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r>
              <a:rPr lang="es-CO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Generalidades</a:t>
            </a:r>
          </a:p>
          <a:p>
            <a:endParaRPr lang="es-CO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s-CO" sz="24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Nota de introducción.— </a:t>
            </a:r>
            <a:r>
              <a:rPr lang="es-CO" sz="24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La planificación para casos de emergencia en los aeródromos es el procedimiento mediante el cual se hacen preparativos en un aeródromo para hacer frente a una emergencia que se presente en el propio aeródromo o en sus inmediaciones. La finalidad de dicha planificación consiste en reducir al mínimo las repercusiones de una emergencia, especialmente por lo que respecta a salvar vidas humanas y no interrumpir las operaciones de las aeronaves.</a:t>
            </a:r>
            <a:endParaRPr lang="es-CO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78767" y="383458"/>
            <a:ext cx="177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Anexo 14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915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53452" y="1076632"/>
            <a:ext cx="80038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Ensayo del plan de emergencia de aeródromo</a:t>
            </a:r>
          </a:p>
          <a:p>
            <a:pPr algn="just"/>
            <a:endParaRPr lang="es-CO" sz="16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s-CO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9.1.12 El plan comprenderá procedimientos para verificar periódicamente si es adecuado y para analizar los resultados de la verificación a fin de mejorar su eficacia.</a:t>
            </a:r>
          </a:p>
          <a:p>
            <a:pPr algn="just"/>
            <a:endParaRPr lang="es-CO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s-CO" sz="16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Nota.— En el plan estarán comprendidas todas las agencias que intervienen con su correspondiente equipo.</a:t>
            </a:r>
          </a:p>
          <a:p>
            <a:pPr algn="just"/>
            <a:endParaRPr lang="es-CO" sz="1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s-CO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9.1.13 El plan se verificará mediante:</a:t>
            </a:r>
          </a:p>
          <a:p>
            <a:pPr algn="just"/>
            <a:endParaRPr lang="es-CO" sz="1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257175" indent="-257175" algn="just">
              <a:buAutoNum type="alphaLcParenR"/>
            </a:pPr>
            <a:r>
              <a:rPr lang="es-CO" sz="1600" dirty="0">
                <a:solidFill>
                  <a:schemeClr val="tx2">
                    <a:lumMod val="75000"/>
                  </a:schemeClr>
                </a:solidFill>
              </a:rPr>
              <a:t>Prácticas completas de emergencia de aeródromo a intervalos que no excedan de dos años y prácticas de emergencia parciales en el año intermedio para garantizar que se hayan corregido las deficiencias detectadas durante la práctica de emergencia completa; o</a:t>
            </a:r>
          </a:p>
          <a:p>
            <a:pPr algn="just"/>
            <a:endParaRPr lang="es-CO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71463" indent="-271463" algn="just"/>
            <a:r>
              <a:rPr lang="es-CO" sz="1600" dirty="0">
                <a:solidFill>
                  <a:schemeClr val="tx2">
                    <a:lumMod val="75000"/>
                  </a:schemeClr>
                </a:solidFill>
              </a:rPr>
              <a:t>b) 	Una serie de pruebas modulares que comienza el primer año y concluye en una práctica completa de emergencia de aeródromo a intervalos que no excedan de tres años; y se examinará subsiguientemente, o después de que ocurriera una emergencia, para corregir las deficiencias observadas durante tales prácticas o en tal caso de emergencia.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78767" y="383458"/>
            <a:ext cx="177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Anexo 14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4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02890" y="1932039"/>
            <a:ext cx="7123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800" dirty="0" smtClean="0">
                <a:solidFill>
                  <a:schemeClr val="tx2">
                    <a:lumMod val="75000"/>
                  </a:schemeClr>
                </a:solidFill>
              </a:rPr>
              <a:t>(37) </a:t>
            </a:r>
            <a:r>
              <a:rPr lang="es-CO" sz="2800" b="1" i="1" dirty="0" smtClean="0">
                <a:solidFill>
                  <a:schemeClr val="tx2">
                    <a:lumMod val="75000"/>
                  </a:schemeClr>
                </a:solidFill>
              </a:rPr>
              <a:t>Coordinador del plan de emergencia.</a:t>
            </a:r>
          </a:p>
          <a:p>
            <a:pPr algn="just"/>
            <a:endParaRPr lang="es-CO" sz="2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CO" sz="2800" b="1" i="1" dirty="0" smtClean="0">
                <a:solidFill>
                  <a:schemeClr val="tx2">
                    <a:lumMod val="75000"/>
                  </a:schemeClr>
                </a:solidFill>
              </a:rPr>
              <a:t>Funcionario nombrado por el administrador del aeropuerto con dedicación exclusiva a la administración del plan de emergencia del aeródromo.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78767" y="383458"/>
            <a:ext cx="177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LAR 153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075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78766" y="383458"/>
            <a:ext cx="220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LAR 153 Apéndice 2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4463" y="826530"/>
            <a:ext cx="853931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CAPÍTULO 2 - ASPECTOS GENERALES </a:t>
            </a:r>
          </a:p>
          <a:p>
            <a:pPr algn="just"/>
            <a:endParaRPr lang="es-CO" sz="1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1. Consideraciones generales </a:t>
            </a:r>
          </a:p>
          <a:p>
            <a:pPr algn="just"/>
            <a:endParaRPr lang="es-CO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a. El Plan de Emergencia del Aeródromo (PEA) debe: </a:t>
            </a:r>
          </a:p>
          <a:p>
            <a:pPr algn="just"/>
            <a:endParaRPr lang="es-CO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5113" lvl="1" algn="just"/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3. Prever la coordinación de las medidas que deben adoptarse frente a una emergencia que se presente en un aeródromo o en sus inmediaciones, estableciendo: </a:t>
            </a:r>
          </a:p>
          <a:p>
            <a:pPr marL="265113" lvl="1" algn="just"/>
            <a:endParaRPr lang="es-CO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5113" lvl="2" algn="just">
              <a:buAutoNum type="romanLcPeriod"/>
            </a:pP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 La planificación ANTES de la emergencia: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la autoridad para preparar, someter a prueba y ejecutar el plan de emergencia. para controlar todos los factores que puedan influir en la respuesta eficaz a una emergencia. </a:t>
            </a:r>
          </a:p>
          <a:p>
            <a:pPr marL="265113" lvl="2" algn="just"/>
            <a:endParaRPr lang="es-CO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5113" lvl="2" algn="just"/>
            <a:r>
              <a:rPr lang="es-CO" b="1" dirty="0" err="1" smtClean="0">
                <a:solidFill>
                  <a:schemeClr val="tx2">
                    <a:lumMod val="75000"/>
                  </a:schemeClr>
                </a:solidFill>
              </a:rPr>
              <a:t>ii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. Las actividades DURANTE la emergencia: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las actividades que se deben desarrollar para controlar la emergencia, detallándose el rol que deben cumplir cada una de las personas/responsables consideradas en dicho plan. </a:t>
            </a:r>
          </a:p>
          <a:p>
            <a:pPr marL="265113" lvl="2" algn="just"/>
            <a:endParaRPr lang="es-CO" sz="1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65113" lvl="2" algn="just"/>
            <a:r>
              <a:rPr lang="es-CO" b="1" dirty="0" err="1" smtClean="0">
                <a:solidFill>
                  <a:schemeClr val="tx2">
                    <a:lumMod val="75000"/>
                  </a:schemeClr>
                </a:solidFill>
              </a:rPr>
              <a:t>iii</a:t>
            </a:r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. El apoyo y la documentación necesarios DESPUÉS de la emergencia: </a:t>
            </a:r>
            <a:r>
              <a:rPr lang="es-CO" dirty="0" smtClean="0">
                <a:solidFill>
                  <a:schemeClr val="tx2">
                    <a:lumMod val="75000"/>
                  </a:schemeClr>
                </a:solidFill>
              </a:rPr>
              <a:t>lo cual incluya las coordinaciones necesarias para agilizar el proceso de retiro de la aeronave y el retorno a las operaciones normales del aeródromo, así como la elaboración de los informes correspondientes y el procedimiento de revisión del plan, a los fines de su mejora en base a los resultados obtenidos. </a:t>
            </a:r>
          </a:p>
        </p:txBody>
      </p:sp>
    </p:spTree>
    <p:extLst>
      <p:ext uri="{BB962C8B-B14F-4D97-AF65-F5344CB8AC3E}">
        <p14:creationId xmlns="" xmlns:p14="http://schemas.microsoft.com/office/powerpoint/2010/main" val="91636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www.aerocivil.gov.co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16</a:t>
            </a:fld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96" y="663676"/>
            <a:ext cx="7097712" cy="5692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78766" y="383458"/>
            <a:ext cx="220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Doc. 9859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8 Elipse"/>
          <p:cNvSpPr/>
          <p:nvPr/>
        </p:nvSpPr>
        <p:spPr>
          <a:xfrm>
            <a:off x="4660491" y="1238862"/>
            <a:ext cx="1238865" cy="112087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www.aerocivil.gov.co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17</a:t>
            </a:fld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78766" y="383458"/>
            <a:ext cx="220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Doc. 9859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2 Rectángulo"/>
          <p:cNvSpPr>
            <a:spLocks noChangeArrowheads="1"/>
          </p:cNvSpPr>
          <p:nvPr/>
        </p:nvSpPr>
        <p:spPr bwMode="auto">
          <a:xfrm>
            <a:off x="457200" y="1690542"/>
            <a:ext cx="832961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Elemento 1.4 del SMS </a:t>
            </a:r>
          </a:p>
          <a:p>
            <a:endParaRPr lang="es-CO" sz="2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CO" sz="2800" b="1" dirty="0">
                <a:solidFill>
                  <a:srgbClr val="FF0000"/>
                </a:solidFill>
              </a:rPr>
              <a:t>Coordinación</a:t>
            </a: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 de la Planificación de Respuesta ante Emergencias</a:t>
            </a:r>
          </a:p>
          <a:p>
            <a:endParaRPr lang="es-CO" sz="2400" dirty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CO" sz="2400" dirty="0">
                <a:solidFill>
                  <a:srgbClr val="FF0000"/>
                </a:solidFill>
              </a:rPr>
              <a:t>El proveedor de servicios </a:t>
            </a:r>
            <a:r>
              <a:rPr lang="es-CO" sz="2400" dirty="0">
                <a:solidFill>
                  <a:schemeClr val="tx2">
                    <a:lumMod val="75000"/>
                  </a:schemeClr>
                </a:solidFill>
              </a:rPr>
              <a:t>deberá garantizar que un plan de respuesta ante emergencias </a:t>
            </a:r>
            <a:r>
              <a:rPr lang="es-CO" sz="2400" dirty="0">
                <a:solidFill>
                  <a:srgbClr val="FF0000"/>
                </a:solidFill>
              </a:rPr>
              <a:t>esté coordinado </a:t>
            </a:r>
            <a:r>
              <a:rPr lang="es-CO" sz="2400" dirty="0">
                <a:solidFill>
                  <a:schemeClr val="tx2">
                    <a:lumMod val="75000"/>
                  </a:schemeClr>
                </a:solidFill>
              </a:rPr>
              <a:t>correctamente con los planes de respuesta ante emergencias de aquellas organizaciones con las que deben establecer una interfaz, durante la entrega de sus servicios.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www.aerocivil.gov.co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18</a:t>
            </a:fld>
            <a:endParaRPr lang="es-E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571875"/>
            <a:ext cx="54578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Rectángulo"/>
          <p:cNvSpPr>
            <a:spLocks noChangeArrowheads="1"/>
          </p:cNvSpPr>
          <p:nvPr/>
        </p:nvSpPr>
        <p:spPr bwMode="auto">
          <a:xfrm>
            <a:off x="785813" y="2796206"/>
            <a:ext cx="77866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sz="2400" dirty="0">
                <a:solidFill>
                  <a:srgbClr val="002060"/>
                </a:solidFill>
                <a:latin typeface="+mj-lt"/>
              </a:rPr>
              <a:t>1.4.1 ¿</a:t>
            </a:r>
            <a:r>
              <a:rPr lang="es-CO" sz="2000" dirty="0">
                <a:solidFill>
                  <a:srgbClr val="002060"/>
                </a:solidFill>
                <a:latin typeface="+mj-lt"/>
              </a:rPr>
              <a:t>Tiene [La Organización] un plan de respuesta ante emergencias/contingencia adecuado para la envergadura, naturaleza y complejidad de la organización?</a:t>
            </a:r>
          </a:p>
        </p:txBody>
      </p:sp>
      <p:sp>
        <p:nvSpPr>
          <p:cNvPr id="9" name="7 Rectángulo"/>
          <p:cNvSpPr>
            <a:spLocks noChangeArrowheads="1"/>
          </p:cNvSpPr>
          <p:nvPr/>
        </p:nvSpPr>
        <p:spPr bwMode="auto">
          <a:xfrm>
            <a:off x="571500" y="1500188"/>
            <a:ext cx="821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</a:rPr>
              <a:t>Elemento 1.4 — Coordinación de la planificación de respuesta ante emergencias</a:t>
            </a:r>
            <a:endParaRPr lang="es-CO" sz="2000" dirty="0">
              <a:solidFill>
                <a:srgbClr val="002060"/>
              </a:solidFill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571500" y="228600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b="1" i="1" dirty="0">
                <a:solidFill>
                  <a:srgbClr val="002060"/>
                </a:solidFill>
              </a:rPr>
              <a:t>INDICADORES DE RENDIMIENTO DEL ELEMENTO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478766" y="383458"/>
            <a:ext cx="2205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tx2">
                    <a:lumMod val="75000"/>
                  </a:schemeClr>
                </a:solidFill>
              </a:rPr>
              <a:t>Doc. 9859</a:t>
            </a: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www.aerocivil.gov.co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19</a:t>
            </a:fld>
            <a:endParaRPr lang="es-ES" dirty="0"/>
          </a:p>
        </p:txBody>
      </p:sp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642938" y="2678222"/>
            <a:ext cx="77866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CO" sz="2000" dirty="0">
                <a:solidFill>
                  <a:srgbClr val="002060"/>
                </a:solidFill>
              </a:rPr>
              <a:t>1.4.2 ¿Aborda el plan de emergencia/contingencia todos los escenarios de emergencia/crisis posibles o probables, en relación con los suministros de productos o servicios de aviación de la organización?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7" y="4097364"/>
            <a:ext cx="1632001" cy="239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722591"/>
            <a:ext cx="1585452" cy="265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8349" y="4071937"/>
            <a:ext cx="1585452" cy="226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7 Rectángulo"/>
          <p:cNvSpPr>
            <a:spLocks noChangeArrowheads="1"/>
          </p:cNvSpPr>
          <p:nvPr/>
        </p:nvSpPr>
        <p:spPr bwMode="auto">
          <a:xfrm>
            <a:off x="571500" y="1500188"/>
            <a:ext cx="821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</a:rPr>
              <a:t>Elemento 1.4 — Coordinación de la planificación de respuesta ante emergencias</a:t>
            </a:r>
            <a:endParaRPr lang="es-CO" sz="2000" dirty="0">
              <a:solidFill>
                <a:srgbClr val="002060"/>
              </a:solidFill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571500" y="228600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b="1" i="1" dirty="0">
                <a:solidFill>
                  <a:srgbClr val="002060"/>
                </a:solidFill>
              </a:rPr>
              <a:t>INDICADORES DE RENDIMIENTO DEL ELEMENTO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www.aerocivil.gov.co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57200" y="2639961"/>
            <a:ext cx="8229599" cy="1637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¿Por</a:t>
            </a:r>
            <a:r>
              <a:rPr kumimoji="0" lang="es-ES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qué hablar de los planes de emergencia de aeródromo en el marco del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“X Seminario de Atención Médica </a:t>
            </a:r>
            <a:r>
              <a:rPr kumimoji="0" lang="es-ES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Aeroportuaria”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www.aerocivil.gov.co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20</a:t>
            </a:fld>
            <a:endParaRPr lang="es-ES" dirty="0"/>
          </a:p>
        </p:txBody>
      </p:sp>
      <p:sp>
        <p:nvSpPr>
          <p:cNvPr id="13" name="7 Rectángulo"/>
          <p:cNvSpPr>
            <a:spLocks noChangeArrowheads="1"/>
          </p:cNvSpPr>
          <p:nvPr/>
        </p:nvSpPr>
        <p:spPr bwMode="auto">
          <a:xfrm>
            <a:off x="571500" y="1500188"/>
            <a:ext cx="821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</a:rPr>
              <a:t>Elemento 1.4 — Coordinación de la planificación de respuesta ante emergencias</a:t>
            </a:r>
            <a:endParaRPr lang="es-CO" sz="2000" dirty="0">
              <a:solidFill>
                <a:srgbClr val="002060"/>
              </a:solidFill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571500" y="228600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b="1" i="1" dirty="0">
                <a:solidFill>
                  <a:srgbClr val="002060"/>
                </a:solidFill>
              </a:rPr>
              <a:t>INDICADORES DE RENDIMIENTO DEL ELEMENTO</a:t>
            </a:r>
          </a:p>
        </p:txBody>
      </p:sp>
      <p:sp>
        <p:nvSpPr>
          <p:cNvPr id="15" name="6 Rectángulo"/>
          <p:cNvSpPr>
            <a:spLocks noChangeArrowheads="1"/>
          </p:cNvSpPr>
          <p:nvPr/>
        </p:nvSpPr>
        <p:spPr bwMode="auto">
          <a:xfrm>
            <a:off x="642938" y="2857500"/>
            <a:ext cx="7929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sz="2000" dirty="0">
                <a:solidFill>
                  <a:srgbClr val="002060"/>
                </a:solidFill>
              </a:rPr>
              <a:t>1.4.3 ¿Incluye el ERP procedimientos para la producción, la entrega y el respaldo seguros y continuos de los productos o servicios de la aviación durante tales emergencias o contingencias?</a:t>
            </a:r>
          </a:p>
        </p:txBody>
      </p:sp>
      <p:grpSp>
        <p:nvGrpSpPr>
          <p:cNvPr id="16" name="10 Grupo"/>
          <p:cNvGrpSpPr>
            <a:grpSpLocks/>
          </p:cNvGrpSpPr>
          <p:nvPr/>
        </p:nvGrpSpPr>
        <p:grpSpPr bwMode="auto">
          <a:xfrm>
            <a:off x="642938" y="4214813"/>
            <a:ext cx="8358187" cy="1785937"/>
            <a:chOff x="500034" y="5072074"/>
            <a:chExt cx="8358246" cy="1785926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0034" y="5072074"/>
              <a:ext cx="8358246" cy="920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868" y="5572125"/>
              <a:ext cx="2105026" cy="1285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www.aerocivil.gov.co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21</a:t>
            </a:fld>
            <a:endParaRPr lang="es-ES" dirty="0"/>
          </a:p>
        </p:txBody>
      </p:sp>
      <p:sp>
        <p:nvSpPr>
          <p:cNvPr id="13" name="7 Rectángulo"/>
          <p:cNvSpPr>
            <a:spLocks noChangeArrowheads="1"/>
          </p:cNvSpPr>
          <p:nvPr/>
        </p:nvSpPr>
        <p:spPr bwMode="auto">
          <a:xfrm>
            <a:off x="571500" y="1500188"/>
            <a:ext cx="821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</a:rPr>
              <a:t>Elemento 1.4 — Coordinación de la planificación de respuesta ante emergencias</a:t>
            </a:r>
            <a:endParaRPr lang="es-CO" sz="2000" dirty="0">
              <a:solidFill>
                <a:srgbClr val="002060"/>
              </a:solidFill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571500" y="228600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b="1" i="1" dirty="0">
                <a:solidFill>
                  <a:srgbClr val="002060"/>
                </a:solidFill>
              </a:rPr>
              <a:t>INDICADORES DE RENDIMIENTO DEL ELEMENTO</a:t>
            </a:r>
          </a:p>
        </p:txBody>
      </p: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642938" y="2741819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sz="2000" dirty="0">
                <a:solidFill>
                  <a:srgbClr val="002060"/>
                </a:solidFill>
              </a:rPr>
              <a:t>1.4.4. ¿Existe un plan y registro para los ensayos o ejercicios en relación con el ERP?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475547"/>
            <a:ext cx="46434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4832859"/>
            <a:ext cx="4630737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832734"/>
            <a:ext cx="2032000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www.aerocivil.gov.co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22</a:t>
            </a:fld>
            <a:endParaRPr lang="es-ES" dirty="0"/>
          </a:p>
        </p:txBody>
      </p:sp>
      <p:sp>
        <p:nvSpPr>
          <p:cNvPr id="13" name="7 Rectángulo"/>
          <p:cNvSpPr>
            <a:spLocks noChangeArrowheads="1"/>
          </p:cNvSpPr>
          <p:nvPr/>
        </p:nvSpPr>
        <p:spPr bwMode="auto">
          <a:xfrm>
            <a:off x="571500" y="1500188"/>
            <a:ext cx="821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</a:rPr>
              <a:t>Elemento 1.4 — Coordinación de la planificación de respuesta ante emergencias</a:t>
            </a:r>
            <a:endParaRPr lang="es-CO" sz="2000" dirty="0">
              <a:solidFill>
                <a:srgbClr val="002060"/>
              </a:solidFill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571500" y="228600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b="1" i="1" dirty="0">
                <a:solidFill>
                  <a:srgbClr val="002060"/>
                </a:solidFill>
              </a:rPr>
              <a:t>INDICADORES DE RENDIMIENTO DEL ELEMENTO</a:t>
            </a:r>
          </a:p>
        </p:txBody>
      </p: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642938" y="2653331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sz="2000" dirty="0" smtClean="0">
                <a:solidFill>
                  <a:srgbClr val="002060"/>
                </a:solidFill>
              </a:rPr>
              <a:t>1.4.5 ¿Aborda el ERP la coordinación necesaria de sus procedimientos de respuesta ante emergencias/contingencia con los procedimientos de contingencia de emergencia/respuesta de otras organizaciones, donde corresponda?</a:t>
            </a:r>
            <a:endParaRPr lang="es-CO" sz="2000" dirty="0">
              <a:solidFill>
                <a:srgbClr val="002060"/>
              </a:solidFill>
            </a:endParaRPr>
          </a:p>
        </p:txBody>
      </p:sp>
      <p:grpSp>
        <p:nvGrpSpPr>
          <p:cNvPr id="15" name="Group 7"/>
          <p:cNvGrpSpPr>
            <a:grpSpLocks/>
          </p:cNvGrpSpPr>
          <p:nvPr/>
        </p:nvGrpSpPr>
        <p:grpSpPr bwMode="auto">
          <a:xfrm>
            <a:off x="2699877" y="3671585"/>
            <a:ext cx="2735263" cy="3024187"/>
            <a:chOff x="385" y="391"/>
            <a:chExt cx="3299" cy="3539"/>
          </a:xfrm>
        </p:grpSpPr>
        <p:pic>
          <p:nvPicPr>
            <p:cNvPr id="17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6" y="391"/>
              <a:ext cx="1608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0" y="452"/>
              <a:ext cx="1170" cy="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92" y="1253"/>
              <a:ext cx="1506" cy="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1" descr="twr_e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3" y="2387"/>
              <a:ext cx="1103" cy="1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791" y="2205"/>
              <a:ext cx="1746" cy="1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5" y="1298"/>
              <a:ext cx="1464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www.aerocivil.gov.co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23</a:t>
            </a:fld>
            <a:endParaRPr lang="es-ES" dirty="0"/>
          </a:p>
        </p:txBody>
      </p:sp>
      <p:sp>
        <p:nvSpPr>
          <p:cNvPr id="13" name="7 Rectángulo"/>
          <p:cNvSpPr>
            <a:spLocks noChangeArrowheads="1"/>
          </p:cNvSpPr>
          <p:nvPr/>
        </p:nvSpPr>
        <p:spPr bwMode="auto">
          <a:xfrm>
            <a:off x="571500" y="1500188"/>
            <a:ext cx="821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</a:rPr>
              <a:t>Elemento 1.4 — Coordinación de la planificación de respuesta ante emergencias</a:t>
            </a:r>
            <a:endParaRPr lang="es-CO" sz="2000" dirty="0">
              <a:solidFill>
                <a:srgbClr val="002060"/>
              </a:solidFill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571500" y="228600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b="1" i="1" dirty="0">
                <a:solidFill>
                  <a:srgbClr val="002060"/>
                </a:solidFill>
              </a:rPr>
              <a:t>INDICADORES DE RENDIMIENTO DEL ELEMENTO</a:t>
            </a:r>
          </a:p>
        </p:txBody>
      </p: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642938" y="2653331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sz="2000" dirty="0" smtClean="0">
                <a:solidFill>
                  <a:srgbClr val="002060"/>
                </a:solidFill>
              </a:rPr>
              <a:t>1.4.6 ¿Tiene [Organización] un proceso para distribuir y comunicar el ERP a todo el personal pertinente, incluidas las organizaciones externas pertinentes?</a:t>
            </a:r>
            <a:endParaRPr lang="es-CO" sz="2000" dirty="0">
              <a:solidFill>
                <a:srgbClr val="002060"/>
              </a:solidFill>
            </a:endParaRPr>
          </a:p>
        </p:txBody>
      </p:sp>
      <p:pic>
        <p:nvPicPr>
          <p:cNvPr id="15" name="Picture 4" descr="https://encrypted-tbn2.gstatic.com/images?q=tbn:ANd9GcSyyugDf8E0eGV9QiaoYpgDEQYVXsYtR-OuiQgbQ2pwiipbEypRz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0909" y="3338573"/>
            <a:ext cx="3673475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www.aerocivil.gov.co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24</a:t>
            </a:fld>
            <a:endParaRPr lang="es-ES" dirty="0"/>
          </a:p>
        </p:txBody>
      </p:sp>
      <p:sp>
        <p:nvSpPr>
          <p:cNvPr id="13" name="7 Rectángulo"/>
          <p:cNvSpPr>
            <a:spLocks noChangeArrowheads="1"/>
          </p:cNvSpPr>
          <p:nvPr/>
        </p:nvSpPr>
        <p:spPr bwMode="auto">
          <a:xfrm>
            <a:off x="571500" y="1500188"/>
            <a:ext cx="821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</a:rPr>
              <a:t>Elemento 1.4 — Coordinación de la planificación de respuesta ante emergencias</a:t>
            </a:r>
            <a:endParaRPr lang="es-CO" sz="2000" dirty="0">
              <a:solidFill>
                <a:srgbClr val="002060"/>
              </a:solidFill>
            </a:endParaRPr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571500" y="228600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b="1" i="1" dirty="0">
                <a:solidFill>
                  <a:srgbClr val="002060"/>
                </a:solidFill>
              </a:rPr>
              <a:t>INDICADORES DE RENDIMIENTO DEL ELEMENTO</a:t>
            </a:r>
          </a:p>
        </p:txBody>
      </p: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642938" y="2653331"/>
            <a:ext cx="800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sz="2000" dirty="0" smtClean="0">
                <a:solidFill>
                  <a:srgbClr val="002060"/>
                </a:solidFill>
              </a:rPr>
              <a:t>1.4.7 ¿Existe un procedimiento para la revisión periódica del ERP para garantizar su relevancia y eficacia continuas?</a:t>
            </a:r>
            <a:endParaRPr lang="es-CO" sz="2000" dirty="0">
              <a:solidFill>
                <a:srgbClr val="002060"/>
              </a:solidFill>
            </a:endParaRPr>
          </a:p>
        </p:txBody>
      </p:sp>
      <p:pic>
        <p:nvPicPr>
          <p:cNvPr id="9" name="Picture 2" descr="http://tecnojur.blogs.lexnova.es/files/2011/03/cicl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333" y="3655758"/>
            <a:ext cx="2667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Rectángulo"/>
          <p:cNvSpPr>
            <a:spLocks noChangeArrowheads="1"/>
          </p:cNvSpPr>
          <p:nvPr/>
        </p:nvSpPr>
        <p:spPr bwMode="auto">
          <a:xfrm>
            <a:off x="857250" y="2500313"/>
            <a:ext cx="7572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b="1" i="1" dirty="0">
                <a:solidFill>
                  <a:srgbClr val="FF0000"/>
                </a:solidFill>
              </a:rPr>
              <a:t>INDICADORES DE MEJORES PRÁCTICAS:</a:t>
            </a:r>
          </a:p>
          <a:p>
            <a:pPr algn="just"/>
            <a:endParaRPr lang="es-CO" dirty="0"/>
          </a:p>
          <a:p>
            <a:pPr algn="just"/>
            <a:r>
              <a:rPr lang="es-CO" sz="2000" dirty="0">
                <a:solidFill>
                  <a:srgbClr val="002060"/>
                </a:solidFill>
              </a:rPr>
              <a:t>1- La organización tiene Memorandos de Entendimiento o acuerdos con otras organizaciones para la ayuda mutual y la provisión de servicios de emergencia.</a:t>
            </a:r>
          </a:p>
        </p:txBody>
      </p:sp>
      <p:sp>
        <p:nvSpPr>
          <p:cNvPr id="17411" name="4 Rectángulo"/>
          <p:cNvSpPr>
            <a:spLocks noChangeArrowheads="1"/>
          </p:cNvSpPr>
          <p:nvPr/>
        </p:nvSpPr>
        <p:spPr bwMode="auto">
          <a:xfrm>
            <a:off x="1500188" y="6215063"/>
            <a:ext cx="7429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O" sz="1000" b="1" i="1"/>
              <a:t>Fuente: Safety Management International Collaboration Group (SM-ICG)</a:t>
            </a:r>
          </a:p>
        </p:txBody>
      </p:sp>
      <p:sp>
        <p:nvSpPr>
          <p:cNvPr id="17412" name="5 Rectángulo"/>
          <p:cNvSpPr>
            <a:spLocks noChangeArrowheads="1"/>
          </p:cNvSpPr>
          <p:nvPr/>
        </p:nvSpPr>
        <p:spPr bwMode="auto">
          <a:xfrm>
            <a:off x="571500" y="1500188"/>
            <a:ext cx="821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</a:rPr>
              <a:t>Elemento 1.4 — Coordinación de la planificación de respuesta ante emergencias</a:t>
            </a:r>
            <a:endParaRPr lang="es-CO" sz="2000" dirty="0">
              <a:solidFill>
                <a:srgbClr val="002060"/>
              </a:solidFill>
            </a:endParaRPr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4286250"/>
            <a:ext cx="22987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http://lavoz.radiomorata.com/wp-content/uploads/2011/03/jap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4214813"/>
            <a:ext cx="261778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3 Rectángulo"/>
          <p:cNvSpPr>
            <a:spLocks noChangeArrowheads="1"/>
          </p:cNvSpPr>
          <p:nvPr/>
        </p:nvSpPr>
        <p:spPr bwMode="auto">
          <a:xfrm>
            <a:off x="785813" y="2428875"/>
            <a:ext cx="75723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CO" b="1" i="1" dirty="0">
                <a:solidFill>
                  <a:srgbClr val="FF0000"/>
                </a:solidFill>
              </a:rPr>
              <a:t>INDICADORES DE MEJORES PRÁCTICAS:</a:t>
            </a:r>
          </a:p>
          <a:p>
            <a:pPr algn="just"/>
            <a:endParaRPr lang="es-CO" dirty="0"/>
          </a:p>
          <a:p>
            <a:pPr algn="just"/>
            <a:r>
              <a:rPr lang="es-CO" sz="2400" dirty="0">
                <a:solidFill>
                  <a:srgbClr val="002060"/>
                </a:solidFill>
              </a:rPr>
              <a:t>2- </a:t>
            </a:r>
            <a:r>
              <a:rPr lang="es-CO" sz="2000" dirty="0">
                <a:solidFill>
                  <a:srgbClr val="002060"/>
                </a:solidFill>
              </a:rPr>
              <a:t>La organización ha implementado para su personal un Control de Estrés Postraumático.</a:t>
            </a:r>
          </a:p>
        </p:txBody>
      </p:sp>
      <p:sp>
        <p:nvSpPr>
          <p:cNvPr id="18435" name="4 Rectángulo"/>
          <p:cNvSpPr>
            <a:spLocks noChangeArrowheads="1"/>
          </p:cNvSpPr>
          <p:nvPr/>
        </p:nvSpPr>
        <p:spPr bwMode="auto">
          <a:xfrm>
            <a:off x="1500188" y="6215063"/>
            <a:ext cx="74295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CO" sz="1000" b="1" i="1"/>
              <a:t>Fuente: Safety Management International Collaboration Group (SM-ICG)</a:t>
            </a:r>
          </a:p>
        </p:txBody>
      </p:sp>
      <p:sp>
        <p:nvSpPr>
          <p:cNvPr id="18436" name="5 Rectángulo"/>
          <p:cNvSpPr>
            <a:spLocks noChangeArrowheads="1"/>
          </p:cNvSpPr>
          <p:nvPr/>
        </p:nvSpPr>
        <p:spPr bwMode="auto">
          <a:xfrm>
            <a:off x="571500" y="1500188"/>
            <a:ext cx="82153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000" b="1" dirty="0">
                <a:solidFill>
                  <a:srgbClr val="002060"/>
                </a:solidFill>
              </a:rPr>
              <a:t>Elemento 1.4 — Coordinación de la planificación de respuesta ante emergencias</a:t>
            </a:r>
            <a:endParaRPr lang="es-CO" sz="2000" dirty="0">
              <a:solidFill>
                <a:srgbClr val="002060"/>
              </a:solidFill>
            </a:endParaRPr>
          </a:p>
        </p:txBody>
      </p:sp>
      <p:pic>
        <p:nvPicPr>
          <p:cNvPr id="18437" name="Picture 2" descr="https://encrypted-tbn0.gstatic.com/images?q=tbn:ANd9GcQoXhw4BJ_DQFBsTF0Bspc-FhOoQpEI51q4WcAGTnAmdDSy_CM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108450"/>
            <a:ext cx="244475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http://www.monografias.com/trabajos69/trastorno-estres-postraumatico/trastorno-estres-postraumatico_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4019550"/>
            <a:ext cx="2616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7306" y="357188"/>
            <a:ext cx="542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428750"/>
            <a:ext cx="786765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0" y="2143125"/>
            <a:ext cx="360521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2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8" y="4786313"/>
            <a:ext cx="5857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9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4786313"/>
            <a:ext cx="5857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6006" y="357188"/>
            <a:ext cx="542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38" y="1412875"/>
            <a:ext cx="54292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7014" y="357188"/>
            <a:ext cx="542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571625"/>
            <a:ext cx="8629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143250"/>
            <a:ext cx="84963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www.aerocivil.gov.co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06477" y="147487"/>
            <a:ext cx="6799007" cy="1932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Los accidentes aéreos no tienen fecha, ni hora para ocurrir, debemos estar siempre preparados.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4098" name="Picture 2" descr="Resultado de imagen para accidente aires aeropuerto de san and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07265"/>
            <a:ext cx="4372180" cy="2972658"/>
          </a:xfrm>
          <a:prstGeom prst="rect">
            <a:avLst/>
          </a:prstGeom>
          <a:noFill/>
        </p:spPr>
      </p:pic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2180" y="3323862"/>
            <a:ext cx="4771820" cy="317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500188"/>
            <a:ext cx="3933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071688"/>
            <a:ext cx="20955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2071688"/>
            <a:ext cx="2133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2071688"/>
            <a:ext cx="20955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2071688"/>
            <a:ext cx="21240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50" y="4143375"/>
            <a:ext cx="20478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75" y="4143375"/>
            <a:ext cx="20859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3438" y="4143375"/>
            <a:ext cx="207645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4143375"/>
            <a:ext cx="20574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797014" y="357188"/>
            <a:ext cx="542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1500188"/>
            <a:ext cx="38195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168968"/>
            <a:ext cx="7762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4153853"/>
            <a:ext cx="77628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5296853"/>
            <a:ext cx="77628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7906" y="2085975"/>
            <a:ext cx="7766469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41258" y="357188"/>
            <a:ext cx="542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00188"/>
            <a:ext cx="4505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502244"/>
            <a:ext cx="29432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5504" y="4604235"/>
            <a:ext cx="28479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25" y="2350337"/>
            <a:ext cx="313372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2714625"/>
            <a:ext cx="51625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41258" y="357188"/>
            <a:ext cx="542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428750"/>
            <a:ext cx="18859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214563"/>
            <a:ext cx="48783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2071688"/>
            <a:ext cx="26955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3143250"/>
            <a:ext cx="27051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4286250"/>
            <a:ext cx="26955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38" y="5429250"/>
            <a:ext cx="2647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97014" y="357188"/>
            <a:ext cx="542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3 CuadroTexto"/>
          <p:cNvSpPr txBox="1">
            <a:spLocks noChangeArrowheads="1"/>
          </p:cNvSpPr>
          <p:nvPr/>
        </p:nvSpPr>
        <p:spPr bwMode="auto">
          <a:xfrm>
            <a:off x="3571875" y="500063"/>
            <a:ext cx="3589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800" b="1">
                <a:solidFill>
                  <a:schemeClr val="bg1"/>
                </a:solidFill>
              </a:rPr>
              <a:t>ALCANCE DEL PEA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785938"/>
            <a:ext cx="6324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3214688"/>
            <a:ext cx="63246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4857750"/>
            <a:ext cx="31146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4786313"/>
            <a:ext cx="31051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71625"/>
            <a:ext cx="41243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129088"/>
            <a:ext cx="4133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8225" y="1520825"/>
            <a:ext cx="3795713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6 CuadroTexto"/>
          <p:cNvSpPr txBox="1">
            <a:spLocks noChangeArrowheads="1"/>
          </p:cNvSpPr>
          <p:nvPr/>
        </p:nvSpPr>
        <p:spPr bwMode="auto">
          <a:xfrm>
            <a:off x="3571875" y="500063"/>
            <a:ext cx="3589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800" b="1">
                <a:solidFill>
                  <a:schemeClr val="bg1"/>
                </a:solidFill>
              </a:rPr>
              <a:t>ALCANCE DEL PEA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14500"/>
            <a:ext cx="76803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4 CuadroTexto"/>
          <p:cNvSpPr txBox="1">
            <a:spLocks noChangeArrowheads="1"/>
          </p:cNvSpPr>
          <p:nvPr/>
        </p:nvSpPr>
        <p:spPr bwMode="auto">
          <a:xfrm>
            <a:off x="3571875" y="500063"/>
            <a:ext cx="3589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800" b="1">
                <a:solidFill>
                  <a:schemeClr val="bg1"/>
                </a:solidFill>
              </a:rPr>
              <a:t>ALCANCE DEL PEA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571625"/>
            <a:ext cx="7143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4 CuadroTexto"/>
          <p:cNvSpPr txBox="1">
            <a:spLocks noChangeArrowheads="1"/>
          </p:cNvSpPr>
          <p:nvPr/>
        </p:nvSpPr>
        <p:spPr bwMode="auto">
          <a:xfrm>
            <a:off x="3571875" y="500063"/>
            <a:ext cx="3589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800" b="1">
                <a:solidFill>
                  <a:schemeClr val="bg1"/>
                </a:solidFill>
              </a:rPr>
              <a:t>ALCANCE DEL PEA</a:t>
            </a:r>
          </a:p>
        </p:txBody>
      </p:sp>
      <p:pic>
        <p:nvPicPr>
          <p:cNvPr id="33796" name="Picture 9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6143625"/>
            <a:ext cx="5857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357313"/>
            <a:ext cx="771525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071688"/>
            <a:ext cx="67722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3071813"/>
            <a:ext cx="6772275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313" y="4143375"/>
            <a:ext cx="6624637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19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25" y="5000625"/>
            <a:ext cx="657225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92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286750" y="6000750"/>
            <a:ext cx="5857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7162" y="3222551"/>
            <a:ext cx="8038348" cy="970744"/>
          </a:xfrm>
        </p:spPr>
        <p:txBody>
          <a:bodyPr>
            <a:normAutofit/>
          </a:bodyPr>
          <a:lstStyle/>
          <a:p>
            <a:r>
              <a:rPr lang="es-ES" dirty="0"/>
              <a:t>¿PREGUNTAS?</a:t>
            </a:r>
          </a:p>
        </p:txBody>
      </p:sp>
    </p:spTree>
    <p:extLst>
      <p:ext uri="{BB962C8B-B14F-4D97-AF65-F5344CB8AC3E}">
        <p14:creationId xmlns="" xmlns:p14="http://schemas.microsoft.com/office/powerpoint/2010/main" val="5564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pPr/>
              <a:t>02/08/2017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www.aerocivil.gov.co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pPr/>
              <a:t>4</a:t>
            </a:fld>
            <a:endParaRPr lang="es-ES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06477" y="147487"/>
            <a:ext cx="6799007" cy="1932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s-CO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Es mejor estar preparados para algo que no va a suceder, que suceda algo para lo que no estamos preparados.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25602" name="Picture 2" descr="Resultado de imagen para simulacro plan de emergencia de aeródro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315500"/>
            <a:ext cx="4365522" cy="3274142"/>
          </a:xfrm>
          <a:prstGeom prst="rect">
            <a:avLst/>
          </a:prstGeom>
          <a:noFill/>
        </p:spPr>
      </p:pic>
      <p:pic>
        <p:nvPicPr>
          <p:cNvPr id="25604" name="Picture 4" descr="Resultado de imagen para simulacro plan de emergencia de aeródro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523" y="3615244"/>
            <a:ext cx="4778476" cy="2867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7162" y="3222551"/>
            <a:ext cx="8038348" cy="970744"/>
          </a:xfrm>
        </p:spPr>
        <p:txBody>
          <a:bodyPr>
            <a:normAutofit/>
          </a:bodyPr>
          <a:lstStyle/>
          <a:p>
            <a:r>
              <a:rPr lang="es-MX" i="1" dirty="0"/>
              <a:t>Gracias por su atención!!!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90981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891" y="857249"/>
            <a:ext cx="4577362" cy="546965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69455" y="628072"/>
            <a:ext cx="2004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Los planes de emergencia de los aeródromos se encuentran ampliamente documentados.</a:t>
            </a:r>
          </a:p>
        </p:txBody>
      </p:sp>
    </p:spTree>
    <p:extLst>
      <p:ext uri="{BB962C8B-B14F-4D97-AF65-F5344CB8AC3E}">
        <p14:creationId xmlns="" xmlns:p14="http://schemas.microsoft.com/office/powerpoint/2010/main" val="12232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9455" y="628072"/>
            <a:ext cx="2004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Los planes de emergencia de los aeródromos se encuentran ampliamente documentados.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946" y="857250"/>
            <a:ext cx="4492109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77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9455" y="628072"/>
            <a:ext cx="2004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Los planes de emergencia de los aeródromos se encuentran ampliamente documentados.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1738" y="206478"/>
            <a:ext cx="4496777" cy="604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777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9455" y="628072"/>
            <a:ext cx="2004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Los planes de emergencia de los aeródromos se encuentran ampliamente documentados.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3745" y="265471"/>
            <a:ext cx="4691220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777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9455" y="628072"/>
            <a:ext cx="2004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Los planes de emergencia de los aeródromos se encuentran ampliamente documentados.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3745" y="165649"/>
            <a:ext cx="4587494" cy="626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7774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966586C9ECD704FAD64FB3BD4C57539" ma:contentTypeVersion="0" ma:contentTypeDescription="Crear nuevo documento." ma:contentTypeScope="" ma:versionID="f887ee3c222cc5ef71b4564453c3be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0E03BB-7CDC-4F24-8448-CFE777C44DD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C972454-6444-4CC9-B315-4C43FA0E390B}"/>
</file>

<file path=customXml/itemProps3.xml><?xml version="1.0" encoding="utf-8"?>
<ds:datastoreItem xmlns:ds="http://schemas.openxmlformats.org/officeDocument/2006/customXml" ds:itemID="{BA770E23-8060-403F-ADDA-1EE69F708441}"/>
</file>

<file path=customXml/itemProps4.xml><?xml version="1.0" encoding="utf-8"?>
<ds:datastoreItem xmlns:ds="http://schemas.openxmlformats.org/officeDocument/2006/customXml" ds:itemID="{F4AF38C9-F9EC-4755-B9C6-CEC43DC0917F}"/>
</file>

<file path=docProps/app.xml><?xml version="1.0" encoding="utf-8"?>
<Properties xmlns="http://schemas.openxmlformats.org/officeDocument/2006/extended-properties" xmlns:vt="http://schemas.openxmlformats.org/officeDocument/2006/docPropsVTypes">
  <TotalTime>4540</TotalTime>
  <Words>1078</Words>
  <Application>Microsoft Office PowerPoint</Application>
  <PresentationFormat>Presentación en pantalla (4:3)</PresentationFormat>
  <Paragraphs>135</Paragraphs>
  <Slides>40</Slides>
  <Notes>0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¿PREGUNTAS?</vt:lpstr>
      <vt:lpstr>Gracias por su atención!!!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AEROCIVIL</dc:title>
  <dc:creator>CAMILO</dc:creator>
  <cp:lastModifiedBy>U.A.E. AERONAUTICA CIVIL</cp:lastModifiedBy>
  <cp:revision>169</cp:revision>
  <dcterms:created xsi:type="dcterms:W3CDTF">2015-08-10T15:28:24Z</dcterms:created>
  <dcterms:modified xsi:type="dcterms:W3CDTF">2017-08-02T18:21:30Z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0x010100F966586C9ECD704FAD64FB3BD4C57539</vt:lpwstr>
  </property>
</Properties>
</file>