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600" r:id="rId3"/>
    <p:sldId id="608" r:id="rId4"/>
    <p:sldId id="609" r:id="rId5"/>
    <p:sldId id="602" r:id="rId6"/>
    <p:sldId id="615" r:id="rId7"/>
    <p:sldId id="610" r:id="rId8"/>
    <p:sldId id="603" r:id="rId9"/>
    <p:sldId id="612" r:id="rId10"/>
    <p:sldId id="605" r:id="rId11"/>
    <p:sldId id="606" r:id="rId12"/>
    <p:sldId id="598" r:id="rId13"/>
    <p:sldId id="611" r:id="rId14"/>
    <p:sldId id="613" r:id="rId15"/>
    <p:sldId id="476" r:id="rId16"/>
    <p:sldId id="580" r:id="rId17"/>
    <p:sldId id="566" r:id="rId18"/>
    <p:sldId id="403" r:id="rId19"/>
    <p:sldId id="601" r:id="rId20"/>
    <p:sldId id="565" r:id="rId21"/>
    <p:sldId id="604" r:id="rId22"/>
    <p:sldId id="599" r:id="rId23"/>
    <p:sldId id="607" r:id="rId24"/>
    <p:sldId id="616" r:id="rId25"/>
    <p:sldId id="408" r:id="rId26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Maria Ungureanu (Gestor de Nuevos Vinculos)" initials="IMU(dN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8324" autoAdjust="0"/>
  </p:normalViewPr>
  <p:slideViewPr>
    <p:cSldViewPr snapToGrid="0" snapToObjects="1">
      <p:cViewPr varScale="1">
        <p:scale>
          <a:sx n="63" d="100"/>
          <a:sy n="63" d="100"/>
        </p:scale>
        <p:origin x="22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DISTRIBUCION DE PACIENTES SEGUN CATEGORIAS DE TURISMO DE SALUD PARA COLOMBIA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7FBBF14-E301-4A30-B1F0-AB9F75C94E12}" type="VALUE">
                      <a:rPr lang="en-US"/>
                      <a:pPr/>
                      <a:t>[VALOR]</a:t>
                    </a:fld>
                    <a:r>
                      <a:rPr lang="en-US" baseline="0"/>
                      <a:t>,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C29F91D-4680-40B2-9F61-DF4D10B88A25}" type="VALUE">
                      <a:rPr lang="en-US"/>
                      <a:pPr/>
                      <a:t>[VALOR]</a:t>
                    </a:fld>
                    <a:r>
                      <a:rPr lang="en-US" baseline="0"/>
                      <a:t>,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2494379437630056E-2"/>
                  <c:y val="0.10817392527301513"/>
                </c:manualLayout>
              </c:layout>
              <c:tx>
                <c:rich>
                  <a:bodyPr/>
                  <a:lstStyle/>
                  <a:p>
                    <a:fld id="{BCF3A856-8EB9-4B6F-9135-42BE528E2857}" type="VALUE">
                      <a:rPr lang="en-US"/>
                      <a:pPr/>
                      <a:t>[VALOR]</a:t>
                    </a:fld>
                    <a:r>
                      <a:rPr lang="en-US" baseline="0"/>
                      <a:t>,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Hoja1!$A$13:$A$15</c:f>
              <c:strCache>
                <c:ptCount val="3"/>
                <c:pt idx="0">
                  <c:v>MEDICINA CURATIVA</c:v>
                </c:pt>
                <c:pt idx="1">
                  <c:v>MEDICINA ESTETICA Y PREVENTIVA </c:v>
                </c:pt>
                <c:pt idx="2">
                  <c:v>BIENESTAR </c:v>
                </c:pt>
              </c:strCache>
            </c:strRef>
          </c:cat>
          <c:val>
            <c:numRef>
              <c:f>Hoja1!$B$13:$B$15</c:f>
              <c:numCache>
                <c:formatCode>0%</c:formatCode>
                <c:ptCount val="3"/>
                <c:pt idx="0">
                  <c:v>0.72</c:v>
                </c:pt>
                <c:pt idx="1">
                  <c:v>0.2</c:v>
                </c:pt>
                <c:pt idx="2">
                  <c:v>0.08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47061702033011"/>
          <c:y val="0.40844782366291366"/>
          <c:w val="0.2678252227331368"/>
          <c:h val="0.23167038033677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E3135-3E45-477A-83AE-2B3903DC587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73CC5796-3AAD-41A3-B9F1-5F4B50A2A640}">
      <dgm:prSet phldrT="[Texto]" custT="1"/>
      <dgm:spPr/>
      <dgm:t>
        <a:bodyPr/>
        <a:lstStyle/>
        <a:p>
          <a:r>
            <a:rPr lang="es-ES" altLang="es-CO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REEMPLAZOS ARTICULARES </a:t>
          </a:r>
          <a:endParaRPr lang="es-MX" sz="1800" b="1" dirty="0">
            <a:solidFill>
              <a:srgbClr val="92D050"/>
            </a:solidFill>
          </a:endParaRPr>
        </a:p>
      </dgm:t>
    </dgm:pt>
    <dgm:pt modelId="{C1E07784-9926-4CD1-AC4B-EC9616F3E52E}" type="parTrans" cxnId="{155CC0AC-8DAC-44B9-8EEE-D5165E3386F7}">
      <dgm:prSet/>
      <dgm:spPr/>
      <dgm:t>
        <a:bodyPr/>
        <a:lstStyle/>
        <a:p>
          <a:endParaRPr lang="es-MX"/>
        </a:p>
      </dgm:t>
    </dgm:pt>
    <dgm:pt modelId="{1398821D-7029-422E-8B98-172F64DCE4F4}" type="sibTrans" cxnId="{155CC0AC-8DAC-44B9-8EEE-D5165E3386F7}">
      <dgm:prSet/>
      <dgm:spPr/>
      <dgm:t>
        <a:bodyPr/>
        <a:lstStyle/>
        <a:p>
          <a:endParaRPr lang="es-MX"/>
        </a:p>
      </dgm:t>
    </dgm:pt>
    <dgm:pt modelId="{F66BE875-E04F-459A-B9CA-D03559883D20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CIRUGIA CARDIOVASCULAR </a:t>
          </a:r>
          <a:endParaRPr lang="es-MX" sz="1800" b="1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72B4B-0667-4DCB-A242-181F4CE88481}" type="parTrans" cxnId="{3186FB8D-9FE9-4BE7-A91E-B2DED9E7FBDE}">
      <dgm:prSet/>
      <dgm:spPr/>
      <dgm:t>
        <a:bodyPr/>
        <a:lstStyle/>
        <a:p>
          <a:endParaRPr lang="es-MX"/>
        </a:p>
      </dgm:t>
    </dgm:pt>
    <dgm:pt modelId="{9F0A9C68-B009-4AB6-84A5-557ABB22CAD3}" type="sibTrans" cxnId="{3186FB8D-9FE9-4BE7-A91E-B2DED9E7FBDE}">
      <dgm:prSet/>
      <dgm:spPr/>
      <dgm:t>
        <a:bodyPr/>
        <a:lstStyle/>
        <a:p>
          <a:endParaRPr lang="es-MX"/>
        </a:p>
      </dgm:t>
    </dgm:pt>
    <dgm:pt modelId="{7CC77B39-6CEB-4616-A820-A265E4A47F48}">
      <dgm:prSet custT="1"/>
      <dgm:spPr/>
      <dgm:t>
        <a:bodyPr/>
        <a:lstStyle/>
        <a:p>
          <a:r>
            <a:rPr lang="es-ES" altLang="es-CO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PEDIATRIA Y NEONATOLOGIA </a:t>
          </a:r>
          <a:endParaRPr lang="es-MX" sz="1800" b="1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CE119-D33A-4AF9-B138-83B96C89ECBD}" type="parTrans" cxnId="{CCF61A70-CF4E-45A7-948C-91086DFE684E}">
      <dgm:prSet/>
      <dgm:spPr/>
      <dgm:t>
        <a:bodyPr/>
        <a:lstStyle/>
        <a:p>
          <a:endParaRPr lang="es-MX"/>
        </a:p>
      </dgm:t>
    </dgm:pt>
    <dgm:pt modelId="{959A26F1-B49F-44E4-935F-FB7017A49B68}" type="sibTrans" cxnId="{CCF61A70-CF4E-45A7-948C-91086DFE684E}">
      <dgm:prSet/>
      <dgm:spPr/>
      <dgm:t>
        <a:bodyPr/>
        <a:lstStyle/>
        <a:p>
          <a:endParaRPr lang="es-MX"/>
        </a:p>
      </dgm:t>
    </dgm:pt>
    <dgm:pt modelId="{B9B7C7D8-9316-4EE9-B2CC-802F408BBF14}">
      <dgm:prSet phldrT="[Texto]" custT="1"/>
      <dgm:spPr/>
      <dgm:t>
        <a:bodyPr/>
        <a:lstStyle/>
        <a:p>
          <a:r>
            <a:rPr lang="en-US" altLang="es-CO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HEMODINAMIA Y RADIOLOGIA INTERVENCIONISTA </a:t>
          </a:r>
          <a:endParaRPr lang="es-MX" sz="1800" b="1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1B450-D2B8-40A5-8ACF-4387CDA79A9D}" type="parTrans" cxnId="{DBE026DB-5247-4DBC-B772-D026319809E9}">
      <dgm:prSet/>
      <dgm:spPr/>
      <dgm:t>
        <a:bodyPr/>
        <a:lstStyle/>
        <a:p>
          <a:endParaRPr lang="es-MX"/>
        </a:p>
      </dgm:t>
    </dgm:pt>
    <dgm:pt modelId="{A413BE16-E1A1-459E-A744-361FC32E695D}" type="sibTrans" cxnId="{DBE026DB-5247-4DBC-B772-D026319809E9}">
      <dgm:prSet/>
      <dgm:spPr/>
      <dgm:t>
        <a:bodyPr/>
        <a:lstStyle/>
        <a:p>
          <a:endParaRPr lang="es-MX"/>
        </a:p>
      </dgm:t>
    </dgm:pt>
    <dgm:pt modelId="{B5F9E98B-F064-4BAB-B384-3EB3F716AEF7}" type="pres">
      <dgm:prSet presAssocID="{C09E3135-3E45-477A-83AE-2B3903DC58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CC555E-B598-466B-9A63-3248767C1E43}" type="pres">
      <dgm:prSet presAssocID="{73CC5796-3AAD-41A3-B9F1-5F4B50A2A640}" presName="parentLin" presStyleCnt="0"/>
      <dgm:spPr/>
    </dgm:pt>
    <dgm:pt modelId="{BEE149E9-D25C-4045-B70C-1C9FC70877AC}" type="pres">
      <dgm:prSet presAssocID="{73CC5796-3AAD-41A3-B9F1-5F4B50A2A64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4718172A-6EE8-4C53-91CA-854A18FB2EF8}" type="pres">
      <dgm:prSet presAssocID="{73CC5796-3AAD-41A3-B9F1-5F4B50A2A6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211DDE-FAC5-4737-8DB8-79B8AFAB8FE1}" type="pres">
      <dgm:prSet presAssocID="{73CC5796-3AAD-41A3-B9F1-5F4B50A2A640}" presName="negativeSpace" presStyleCnt="0"/>
      <dgm:spPr/>
    </dgm:pt>
    <dgm:pt modelId="{B12DE763-67D6-4F80-B3DB-1E5B75A15AD4}" type="pres">
      <dgm:prSet presAssocID="{73CC5796-3AAD-41A3-B9F1-5F4B50A2A640}" presName="childText" presStyleLbl="conFgAcc1" presStyleIdx="0" presStyleCnt="4">
        <dgm:presLayoutVars>
          <dgm:bulletEnabled val="1"/>
        </dgm:presLayoutVars>
      </dgm:prSet>
      <dgm:spPr/>
    </dgm:pt>
    <dgm:pt modelId="{46516C17-52C9-47EB-9B99-B691541DCBC7}" type="pres">
      <dgm:prSet presAssocID="{1398821D-7029-422E-8B98-172F64DCE4F4}" presName="spaceBetweenRectangles" presStyleCnt="0"/>
      <dgm:spPr/>
    </dgm:pt>
    <dgm:pt modelId="{30925816-C8F6-44B9-8C3C-74980383D195}" type="pres">
      <dgm:prSet presAssocID="{F66BE875-E04F-459A-B9CA-D03559883D20}" presName="parentLin" presStyleCnt="0"/>
      <dgm:spPr/>
    </dgm:pt>
    <dgm:pt modelId="{45B3053C-C8EC-493C-9D7E-A4E10AAE1ABB}" type="pres">
      <dgm:prSet presAssocID="{F66BE875-E04F-459A-B9CA-D03559883D2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76BD1291-A2A9-4D9A-8804-C65847D28FF7}" type="pres">
      <dgm:prSet presAssocID="{F66BE875-E04F-459A-B9CA-D03559883D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36195F-BB2C-40DB-82DC-A2942593B25D}" type="pres">
      <dgm:prSet presAssocID="{F66BE875-E04F-459A-B9CA-D03559883D20}" presName="negativeSpace" presStyleCnt="0"/>
      <dgm:spPr/>
    </dgm:pt>
    <dgm:pt modelId="{EDA13418-4CD6-4B75-84CA-3208E14D920C}" type="pres">
      <dgm:prSet presAssocID="{F66BE875-E04F-459A-B9CA-D03559883D20}" presName="childText" presStyleLbl="conFgAcc1" presStyleIdx="1" presStyleCnt="4">
        <dgm:presLayoutVars>
          <dgm:bulletEnabled val="1"/>
        </dgm:presLayoutVars>
      </dgm:prSet>
      <dgm:spPr/>
    </dgm:pt>
    <dgm:pt modelId="{D513D1FF-5E0D-42D6-BCAF-9BFA45FADA08}" type="pres">
      <dgm:prSet presAssocID="{9F0A9C68-B009-4AB6-84A5-557ABB22CAD3}" presName="spaceBetweenRectangles" presStyleCnt="0"/>
      <dgm:spPr/>
    </dgm:pt>
    <dgm:pt modelId="{F217F732-468C-4EFB-B10B-1117E520659E}" type="pres">
      <dgm:prSet presAssocID="{B9B7C7D8-9316-4EE9-B2CC-802F408BBF14}" presName="parentLin" presStyleCnt="0"/>
      <dgm:spPr/>
    </dgm:pt>
    <dgm:pt modelId="{26784C44-E195-4B2D-9239-7689F45AF855}" type="pres">
      <dgm:prSet presAssocID="{B9B7C7D8-9316-4EE9-B2CC-802F408BBF14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4534A438-42DA-4371-B4A3-7934863D4D91}" type="pres">
      <dgm:prSet presAssocID="{B9B7C7D8-9316-4EE9-B2CC-802F408BBF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CCC58C-C8E1-4A57-8F92-4B81BCA1D339}" type="pres">
      <dgm:prSet presAssocID="{B9B7C7D8-9316-4EE9-B2CC-802F408BBF14}" presName="negativeSpace" presStyleCnt="0"/>
      <dgm:spPr/>
    </dgm:pt>
    <dgm:pt modelId="{BDBEDAAD-E316-47DB-AED0-14437A9BDE9B}" type="pres">
      <dgm:prSet presAssocID="{B9B7C7D8-9316-4EE9-B2CC-802F408BBF14}" presName="childText" presStyleLbl="conFgAcc1" presStyleIdx="2" presStyleCnt="4">
        <dgm:presLayoutVars>
          <dgm:bulletEnabled val="1"/>
        </dgm:presLayoutVars>
      </dgm:prSet>
      <dgm:spPr/>
    </dgm:pt>
    <dgm:pt modelId="{15614B6D-0979-4991-BFA8-194ABBE4A785}" type="pres">
      <dgm:prSet presAssocID="{A413BE16-E1A1-459E-A744-361FC32E695D}" presName="spaceBetweenRectangles" presStyleCnt="0"/>
      <dgm:spPr/>
    </dgm:pt>
    <dgm:pt modelId="{C9F0BF56-0154-467E-9EA3-055C23779E02}" type="pres">
      <dgm:prSet presAssocID="{7CC77B39-6CEB-4616-A820-A265E4A47F48}" presName="parentLin" presStyleCnt="0"/>
      <dgm:spPr/>
    </dgm:pt>
    <dgm:pt modelId="{B21296CC-08B4-4EA9-8A62-46C4D6F0DB11}" type="pres">
      <dgm:prSet presAssocID="{7CC77B39-6CEB-4616-A820-A265E4A47F48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2A6FF88F-9044-4159-8D39-B666BFECF068}" type="pres">
      <dgm:prSet presAssocID="{7CC77B39-6CEB-4616-A820-A265E4A47F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57D0F9-3CCE-428A-B288-FDF6348F214D}" type="pres">
      <dgm:prSet presAssocID="{7CC77B39-6CEB-4616-A820-A265E4A47F48}" presName="negativeSpace" presStyleCnt="0"/>
      <dgm:spPr/>
    </dgm:pt>
    <dgm:pt modelId="{59C9595E-E246-438E-BEBA-E0EF5D5C3A71}" type="pres">
      <dgm:prSet presAssocID="{7CC77B39-6CEB-4616-A820-A265E4A47F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374680-967C-4FCA-A71B-C3BD8E016C9A}" type="presOf" srcId="{F66BE875-E04F-459A-B9CA-D03559883D20}" destId="{76BD1291-A2A9-4D9A-8804-C65847D28FF7}" srcOrd="1" destOrd="0" presId="urn:microsoft.com/office/officeart/2005/8/layout/list1"/>
    <dgm:cxn modelId="{C928D169-7007-4491-9ECC-63509DA3FCC6}" type="presOf" srcId="{B9B7C7D8-9316-4EE9-B2CC-802F408BBF14}" destId="{4534A438-42DA-4371-B4A3-7934863D4D91}" srcOrd="1" destOrd="0" presId="urn:microsoft.com/office/officeart/2005/8/layout/list1"/>
    <dgm:cxn modelId="{97B9EB27-3D88-4094-AE96-821A3322DEEA}" type="presOf" srcId="{7CC77B39-6CEB-4616-A820-A265E4A47F48}" destId="{2A6FF88F-9044-4159-8D39-B666BFECF068}" srcOrd="1" destOrd="0" presId="urn:microsoft.com/office/officeart/2005/8/layout/list1"/>
    <dgm:cxn modelId="{F0240419-9620-499F-820F-55A8FC42FE57}" type="presOf" srcId="{73CC5796-3AAD-41A3-B9F1-5F4B50A2A640}" destId="{4718172A-6EE8-4C53-91CA-854A18FB2EF8}" srcOrd="1" destOrd="0" presId="urn:microsoft.com/office/officeart/2005/8/layout/list1"/>
    <dgm:cxn modelId="{1AADDD33-2596-4685-A603-40B9B4FF3188}" type="presOf" srcId="{7CC77B39-6CEB-4616-A820-A265E4A47F48}" destId="{B21296CC-08B4-4EA9-8A62-46C4D6F0DB11}" srcOrd="0" destOrd="0" presId="urn:microsoft.com/office/officeart/2005/8/layout/list1"/>
    <dgm:cxn modelId="{CCF61A70-CF4E-45A7-948C-91086DFE684E}" srcId="{C09E3135-3E45-477A-83AE-2B3903DC5870}" destId="{7CC77B39-6CEB-4616-A820-A265E4A47F48}" srcOrd="3" destOrd="0" parTransId="{2CFCE119-D33A-4AF9-B138-83B96C89ECBD}" sibTransId="{959A26F1-B49F-44E4-935F-FB7017A49B68}"/>
    <dgm:cxn modelId="{DBE026DB-5247-4DBC-B772-D026319809E9}" srcId="{C09E3135-3E45-477A-83AE-2B3903DC5870}" destId="{B9B7C7D8-9316-4EE9-B2CC-802F408BBF14}" srcOrd="2" destOrd="0" parTransId="{42D1B450-D2B8-40A5-8ACF-4387CDA79A9D}" sibTransId="{A413BE16-E1A1-459E-A744-361FC32E695D}"/>
    <dgm:cxn modelId="{52B849B4-EAF6-429A-93D0-3B4C0F4CB482}" type="presOf" srcId="{C09E3135-3E45-477A-83AE-2B3903DC5870}" destId="{B5F9E98B-F064-4BAB-B384-3EB3F716AEF7}" srcOrd="0" destOrd="0" presId="urn:microsoft.com/office/officeart/2005/8/layout/list1"/>
    <dgm:cxn modelId="{155CC0AC-8DAC-44B9-8EEE-D5165E3386F7}" srcId="{C09E3135-3E45-477A-83AE-2B3903DC5870}" destId="{73CC5796-3AAD-41A3-B9F1-5F4B50A2A640}" srcOrd="0" destOrd="0" parTransId="{C1E07784-9926-4CD1-AC4B-EC9616F3E52E}" sibTransId="{1398821D-7029-422E-8B98-172F64DCE4F4}"/>
    <dgm:cxn modelId="{ED72685C-920F-4D5F-9B63-ED75477322CE}" type="presOf" srcId="{B9B7C7D8-9316-4EE9-B2CC-802F408BBF14}" destId="{26784C44-E195-4B2D-9239-7689F45AF855}" srcOrd="0" destOrd="0" presId="urn:microsoft.com/office/officeart/2005/8/layout/list1"/>
    <dgm:cxn modelId="{AFEFEC5C-7405-4511-9B24-B471521AC311}" type="presOf" srcId="{F66BE875-E04F-459A-B9CA-D03559883D20}" destId="{45B3053C-C8EC-493C-9D7E-A4E10AAE1ABB}" srcOrd="0" destOrd="0" presId="urn:microsoft.com/office/officeart/2005/8/layout/list1"/>
    <dgm:cxn modelId="{1E9C6F84-1B24-4B95-8590-D25B124810CC}" type="presOf" srcId="{73CC5796-3AAD-41A3-B9F1-5F4B50A2A640}" destId="{BEE149E9-D25C-4045-B70C-1C9FC70877AC}" srcOrd="0" destOrd="0" presId="urn:microsoft.com/office/officeart/2005/8/layout/list1"/>
    <dgm:cxn modelId="{3186FB8D-9FE9-4BE7-A91E-B2DED9E7FBDE}" srcId="{C09E3135-3E45-477A-83AE-2B3903DC5870}" destId="{F66BE875-E04F-459A-B9CA-D03559883D20}" srcOrd="1" destOrd="0" parTransId="{41372B4B-0667-4DCB-A242-181F4CE88481}" sibTransId="{9F0A9C68-B009-4AB6-84A5-557ABB22CAD3}"/>
    <dgm:cxn modelId="{3AC65CF4-58A3-4CA9-B128-00BB0A7A9B57}" type="presParOf" srcId="{B5F9E98B-F064-4BAB-B384-3EB3F716AEF7}" destId="{24CC555E-B598-466B-9A63-3248767C1E43}" srcOrd="0" destOrd="0" presId="urn:microsoft.com/office/officeart/2005/8/layout/list1"/>
    <dgm:cxn modelId="{3488F2E3-2F32-4169-A1F5-F28A93A82333}" type="presParOf" srcId="{24CC555E-B598-466B-9A63-3248767C1E43}" destId="{BEE149E9-D25C-4045-B70C-1C9FC70877AC}" srcOrd="0" destOrd="0" presId="urn:microsoft.com/office/officeart/2005/8/layout/list1"/>
    <dgm:cxn modelId="{5450CAF7-F10A-4575-A471-409EE97D084A}" type="presParOf" srcId="{24CC555E-B598-466B-9A63-3248767C1E43}" destId="{4718172A-6EE8-4C53-91CA-854A18FB2EF8}" srcOrd="1" destOrd="0" presId="urn:microsoft.com/office/officeart/2005/8/layout/list1"/>
    <dgm:cxn modelId="{7AB90CC2-52C1-43BF-A3F9-A8EF0D0D89F9}" type="presParOf" srcId="{B5F9E98B-F064-4BAB-B384-3EB3F716AEF7}" destId="{41211DDE-FAC5-4737-8DB8-79B8AFAB8FE1}" srcOrd="1" destOrd="0" presId="urn:microsoft.com/office/officeart/2005/8/layout/list1"/>
    <dgm:cxn modelId="{86553CEB-F4F4-4FAC-A9DF-6BD9720D48AA}" type="presParOf" srcId="{B5F9E98B-F064-4BAB-B384-3EB3F716AEF7}" destId="{B12DE763-67D6-4F80-B3DB-1E5B75A15AD4}" srcOrd="2" destOrd="0" presId="urn:microsoft.com/office/officeart/2005/8/layout/list1"/>
    <dgm:cxn modelId="{F72CE2A1-A890-4A4B-BE79-85838D059080}" type="presParOf" srcId="{B5F9E98B-F064-4BAB-B384-3EB3F716AEF7}" destId="{46516C17-52C9-47EB-9B99-B691541DCBC7}" srcOrd="3" destOrd="0" presId="urn:microsoft.com/office/officeart/2005/8/layout/list1"/>
    <dgm:cxn modelId="{D6BF18D3-2B25-416D-BB20-14ED60A884AF}" type="presParOf" srcId="{B5F9E98B-F064-4BAB-B384-3EB3F716AEF7}" destId="{30925816-C8F6-44B9-8C3C-74980383D195}" srcOrd="4" destOrd="0" presId="urn:microsoft.com/office/officeart/2005/8/layout/list1"/>
    <dgm:cxn modelId="{6E102FAD-E842-4DB1-81CF-C345D287BF26}" type="presParOf" srcId="{30925816-C8F6-44B9-8C3C-74980383D195}" destId="{45B3053C-C8EC-493C-9D7E-A4E10AAE1ABB}" srcOrd="0" destOrd="0" presId="urn:microsoft.com/office/officeart/2005/8/layout/list1"/>
    <dgm:cxn modelId="{FB907C87-FFDB-4070-915E-AE21A992FB68}" type="presParOf" srcId="{30925816-C8F6-44B9-8C3C-74980383D195}" destId="{76BD1291-A2A9-4D9A-8804-C65847D28FF7}" srcOrd="1" destOrd="0" presId="urn:microsoft.com/office/officeart/2005/8/layout/list1"/>
    <dgm:cxn modelId="{C6FAF722-454F-4839-9AE7-5838B5709FAC}" type="presParOf" srcId="{B5F9E98B-F064-4BAB-B384-3EB3F716AEF7}" destId="{7436195F-BB2C-40DB-82DC-A2942593B25D}" srcOrd="5" destOrd="0" presId="urn:microsoft.com/office/officeart/2005/8/layout/list1"/>
    <dgm:cxn modelId="{3DE289D5-5BC4-4D33-AAB7-0ABE6A531012}" type="presParOf" srcId="{B5F9E98B-F064-4BAB-B384-3EB3F716AEF7}" destId="{EDA13418-4CD6-4B75-84CA-3208E14D920C}" srcOrd="6" destOrd="0" presId="urn:microsoft.com/office/officeart/2005/8/layout/list1"/>
    <dgm:cxn modelId="{A4DA5C78-7E27-4995-A240-7A5977D88969}" type="presParOf" srcId="{B5F9E98B-F064-4BAB-B384-3EB3F716AEF7}" destId="{D513D1FF-5E0D-42D6-BCAF-9BFA45FADA08}" srcOrd="7" destOrd="0" presId="urn:microsoft.com/office/officeart/2005/8/layout/list1"/>
    <dgm:cxn modelId="{02D75206-F234-4B8C-B74A-514DF3AE0914}" type="presParOf" srcId="{B5F9E98B-F064-4BAB-B384-3EB3F716AEF7}" destId="{F217F732-468C-4EFB-B10B-1117E520659E}" srcOrd="8" destOrd="0" presId="urn:microsoft.com/office/officeart/2005/8/layout/list1"/>
    <dgm:cxn modelId="{4B2C8C07-87B6-4873-989C-BAA6D30D82A7}" type="presParOf" srcId="{F217F732-468C-4EFB-B10B-1117E520659E}" destId="{26784C44-E195-4B2D-9239-7689F45AF855}" srcOrd="0" destOrd="0" presId="urn:microsoft.com/office/officeart/2005/8/layout/list1"/>
    <dgm:cxn modelId="{6711FEEE-1ACF-4BDE-9567-7F102D2DAF19}" type="presParOf" srcId="{F217F732-468C-4EFB-B10B-1117E520659E}" destId="{4534A438-42DA-4371-B4A3-7934863D4D91}" srcOrd="1" destOrd="0" presId="urn:microsoft.com/office/officeart/2005/8/layout/list1"/>
    <dgm:cxn modelId="{BE374E55-0BA1-4BDB-B4B0-1DC2784F1CB0}" type="presParOf" srcId="{B5F9E98B-F064-4BAB-B384-3EB3F716AEF7}" destId="{37CCC58C-C8E1-4A57-8F92-4B81BCA1D339}" srcOrd="9" destOrd="0" presId="urn:microsoft.com/office/officeart/2005/8/layout/list1"/>
    <dgm:cxn modelId="{159029D3-C506-4F67-9581-AEE06F61BAA8}" type="presParOf" srcId="{B5F9E98B-F064-4BAB-B384-3EB3F716AEF7}" destId="{BDBEDAAD-E316-47DB-AED0-14437A9BDE9B}" srcOrd="10" destOrd="0" presId="urn:microsoft.com/office/officeart/2005/8/layout/list1"/>
    <dgm:cxn modelId="{FF9EC818-F51C-46C5-BD38-1739351930B6}" type="presParOf" srcId="{B5F9E98B-F064-4BAB-B384-3EB3F716AEF7}" destId="{15614B6D-0979-4991-BFA8-194ABBE4A785}" srcOrd="11" destOrd="0" presId="urn:microsoft.com/office/officeart/2005/8/layout/list1"/>
    <dgm:cxn modelId="{8AB6EC9A-7296-40BD-944D-7AA21110315D}" type="presParOf" srcId="{B5F9E98B-F064-4BAB-B384-3EB3F716AEF7}" destId="{C9F0BF56-0154-467E-9EA3-055C23779E02}" srcOrd="12" destOrd="0" presId="urn:microsoft.com/office/officeart/2005/8/layout/list1"/>
    <dgm:cxn modelId="{1759E996-74FC-40ED-983E-25082BF64236}" type="presParOf" srcId="{C9F0BF56-0154-467E-9EA3-055C23779E02}" destId="{B21296CC-08B4-4EA9-8A62-46C4D6F0DB11}" srcOrd="0" destOrd="0" presId="urn:microsoft.com/office/officeart/2005/8/layout/list1"/>
    <dgm:cxn modelId="{EBA5633A-58FB-430F-85F1-0B46BCCC5F64}" type="presParOf" srcId="{C9F0BF56-0154-467E-9EA3-055C23779E02}" destId="{2A6FF88F-9044-4159-8D39-B666BFECF068}" srcOrd="1" destOrd="0" presId="urn:microsoft.com/office/officeart/2005/8/layout/list1"/>
    <dgm:cxn modelId="{41B8E7BF-3441-4933-AEE3-8288D222F7B9}" type="presParOf" srcId="{B5F9E98B-F064-4BAB-B384-3EB3F716AEF7}" destId="{5357D0F9-3CCE-428A-B288-FDF6348F214D}" srcOrd="13" destOrd="0" presId="urn:microsoft.com/office/officeart/2005/8/layout/list1"/>
    <dgm:cxn modelId="{10F8F51D-D5DA-4511-B83A-6320F5783AC3}" type="presParOf" srcId="{B5F9E98B-F064-4BAB-B384-3EB3F716AEF7}" destId="{59C9595E-E246-438E-BEBA-E0EF5D5C3A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E3135-3E45-477A-83AE-2B3903DC587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7DB45633-83D9-48AD-B8AC-48300774FC7F}">
      <dgm:prSet phldrT="[Texto]" custT="1"/>
      <dgm:spPr/>
      <dgm:t>
        <a:bodyPr/>
        <a:lstStyle/>
        <a:p>
          <a:r>
            <a:rPr lang="es-ES" altLang="es-CO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CIRUGIA ABDOMINAL COMPLEJA</a:t>
          </a:r>
          <a:endParaRPr lang="es-MX" sz="1800" b="1" dirty="0">
            <a:solidFill>
              <a:srgbClr val="92D050"/>
            </a:solidFill>
          </a:endParaRPr>
        </a:p>
      </dgm:t>
    </dgm:pt>
    <dgm:pt modelId="{572CC2ED-AC39-4D62-9602-D606CED59778}" type="parTrans" cxnId="{1CFB688D-2543-4011-AFDB-E01C2190E40B}">
      <dgm:prSet/>
      <dgm:spPr/>
      <dgm:t>
        <a:bodyPr/>
        <a:lstStyle/>
        <a:p>
          <a:endParaRPr lang="es-MX"/>
        </a:p>
      </dgm:t>
    </dgm:pt>
    <dgm:pt modelId="{8D1824D1-64E9-4F23-8936-1CD9E5DE52D6}" type="sibTrans" cxnId="{1CFB688D-2543-4011-AFDB-E01C2190E40B}">
      <dgm:prSet/>
      <dgm:spPr/>
      <dgm:t>
        <a:bodyPr/>
        <a:lstStyle/>
        <a:p>
          <a:endParaRPr lang="es-MX"/>
        </a:p>
      </dgm:t>
    </dgm:pt>
    <dgm:pt modelId="{7F97EC95-644D-49A3-846C-1A7AE27F6845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NEUROCIRUGIA</a:t>
          </a:r>
        </a:p>
      </dgm:t>
    </dgm:pt>
    <dgm:pt modelId="{11296A00-7AC8-431C-AC77-A73D053B66B4}" type="parTrans" cxnId="{2ADC02F0-EC50-4908-A313-F710D6873781}">
      <dgm:prSet/>
      <dgm:spPr/>
      <dgm:t>
        <a:bodyPr/>
        <a:lstStyle/>
        <a:p>
          <a:endParaRPr lang="es-MX"/>
        </a:p>
      </dgm:t>
    </dgm:pt>
    <dgm:pt modelId="{DAEB7151-5955-4AA6-B77C-1AF3BBC62B30}" type="sibTrans" cxnId="{2ADC02F0-EC50-4908-A313-F710D6873781}">
      <dgm:prSet/>
      <dgm:spPr/>
      <dgm:t>
        <a:bodyPr/>
        <a:lstStyle/>
        <a:p>
          <a:endParaRPr lang="es-MX"/>
        </a:p>
      </dgm:t>
    </dgm:pt>
    <dgm:pt modelId="{A1CF434E-09B4-4D68-B995-FAA50200C434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NEUROINTERVENCIONISMO</a:t>
          </a:r>
        </a:p>
      </dgm:t>
    </dgm:pt>
    <dgm:pt modelId="{68CF3764-6515-4521-80D1-8BABAB75268B}" type="parTrans" cxnId="{15F3870A-82B7-45C8-9419-09B0B806B52B}">
      <dgm:prSet/>
      <dgm:spPr/>
      <dgm:t>
        <a:bodyPr/>
        <a:lstStyle/>
        <a:p>
          <a:endParaRPr lang="es-MX"/>
        </a:p>
      </dgm:t>
    </dgm:pt>
    <dgm:pt modelId="{479CAB7E-C9AC-42DB-B454-D4778ED53171}" type="sibTrans" cxnId="{15F3870A-82B7-45C8-9419-09B0B806B52B}">
      <dgm:prSet/>
      <dgm:spPr/>
      <dgm:t>
        <a:bodyPr/>
        <a:lstStyle/>
        <a:p>
          <a:endParaRPr lang="es-MX"/>
        </a:p>
      </dgm:t>
    </dgm:pt>
    <dgm:pt modelId="{68338A55-5C39-4AC8-83C1-06627724A60B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CIRUGIA VASCULAR PERIFERICA </a:t>
          </a:r>
        </a:p>
      </dgm:t>
    </dgm:pt>
    <dgm:pt modelId="{C82D6411-37C0-4EAA-97C9-924BE6DA5726}" type="parTrans" cxnId="{D7ADFA74-B3E0-492E-AC0B-A92BDEE639AC}">
      <dgm:prSet/>
      <dgm:spPr/>
      <dgm:t>
        <a:bodyPr/>
        <a:lstStyle/>
        <a:p>
          <a:endParaRPr lang="es-MX"/>
        </a:p>
      </dgm:t>
    </dgm:pt>
    <dgm:pt modelId="{039389D9-564A-4D5C-9549-6487C9B8A3F8}" type="sibTrans" cxnId="{D7ADFA74-B3E0-492E-AC0B-A92BDEE639AC}">
      <dgm:prSet/>
      <dgm:spPr/>
      <dgm:t>
        <a:bodyPr/>
        <a:lstStyle/>
        <a:p>
          <a:endParaRPr lang="es-MX"/>
        </a:p>
      </dgm:t>
    </dgm:pt>
    <dgm:pt modelId="{B5F9E98B-F064-4BAB-B384-3EB3F716AEF7}" type="pres">
      <dgm:prSet presAssocID="{C09E3135-3E45-477A-83AE-2B3903DC58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64B203E-06D4-4272-B650-B4D41DF484F0}" type="pres">
      <dgm:prSet presAssocID="{7DB45633-83D9-48AD-B8AC-48300774FC7F}" presName="parentLin" presStyleCnt="0"/>
      <dgm:spPr/>
    </dgm:pt>
    <dgm:pt modelId="{56807BD4-ECF1-4DFB-AD5E-6E632902D002}" type="pres">
      <dgm:prSet presAssocID="{7DB45633-83D9-48AD-B8AC-48300774FC7F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D72B1448-A2BE-4FCF-8A39-60BBDEC6B58F}" type="pres">
      <dgm:prSet presAssocID="{7DB45633-83D9-48AD-B8AC-48300774FC7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85F192-9C70-43C8-B256-CE0D9BD16EF0}" type="pres">
      <dgm:prSet presAssocID="{7DB45633-83D9-48AD-B8AC-48300774FC7F}" presName="negativeSpace" presStyleCnt="0"/>
      <dgm:spPr/>
    </dgm:pt>
    <dgm:pt modelId="{24AED662-DBC9-4486-9BC9-37BD4BA37313}" type="pres">
      <dgm:prSet presAssocID="{7DB45633-83D9-48AD-B8AC-48300774FC7F}" presName="childText" presStyleLbl="conFgAcc1" presStyleIdx="0" presStyleCnt="4">
        <dgm:presLayoutVars>
          <dgm:bulletEnabled val="1"/>
        </dgm:presLayoutVars>
      </dgm:prSet>
      <dgm:spPr/>
    </dgm:pt>
    <dgm:pt modelId="{8DCDE642-E160-4023-A059-B8DF93E692B8}" type="pres">
      <dgm:prSet presAssocID="{8D1824D1-64E9-4F23-8936-1CD9E5DE52D6}" presName="spaceBetweenRectangles" presStyleCnt="0"/>
      <dgm:spPr/>
    </dgm:pt>
    <dgm:pt modelId="{4C6FECEF-5A33-4498-8921-5477F624D4BD}" type="pres">
      <dgm:prSet presAssocID="{7F97EC95-644D-49A3-846C-1A7AE27F6845}" presName="parentLin" presStyleCnt="0"/>
      <dgm:spPr/>
    </dgm:pt>
    <dgm:pt modelId="{4E4E4F51-C63C-4D78-82CF-365E91887CA7}" type="pres">
      <dgm:prSet presAssocID="{7F97EC95-644D-49A3-846C-1A7AE27F6845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F6F1E603-CE8D-4492-AE4A-7126FA59BA59}" type="pres">
      <dgm:prSet presAssocID="{7F97EC95-644D-49A3-846C-1A7AE27F68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B9C817-20BD-4DD5-ADC6-84D0D65E1F51}" type="pres">
      <dgm:prSet presAssocID="{7F97EC95-644D-49A3-846C-1A7AE27F6845}" presName="negativeSpace" presStyleCnt="0"/>
      <dgm:spPr/>
    </dgm:pt>
    <dgm:pt modelId="{DEEACBF5-E58A-4EB9-9A4F-1B6D04AE0B6C}" type="pres">
      <dgm:prSet presAssocID="{7F97EC95-644D-49A3-846C-1A7AE27F6845}" presName="childText" presStyleLbl="conFgAcc1" presStyleIdx="1" presStyleCnt="4">
        <dgm:presLayoutVars>
          <dgm:bulletEnabled val="1"/>
        </dgm:presLayoutVars>
      </dgm:prSet>
      <dgm:spPr/>
    </dgm:pt>
    <dgm:pt modelId="{F268126B-0711-48A2-A2EF-3EB45F7698A2}" type="pres">
      <dgm:prSet presAssocID="{DAEB7151-5955-4AA6-B77C-1AF3BBC62B30}" presName="spaceBetweenRectangles" presStyleCnt="0"/>
      <dgm:spPr/>
    </dgm:pt>
    <dgm:pt modelId="{6E2DB6D2-7AAA-421E-893A-C68653059244}" type="pres">
      <dgm:prSet presAssocID="{A1CF434E-09B4-4D68-B995-FAA50200C434}" presName="parentLin" presStyleCnt="0"/>
      <dgm:spPr/>
    </dgm:pt>
    <dgm:pt modelId="{125DDE7A-081E-46CF-B222-61DBB69EF308}" type="pres">
      <dgm:prSet presAssocID="{A1CF434E-09B4-4D68-B995-FAA50200C434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FCB51832-68E7-4D70-AEB2-4D9F52605A03}" type="pres">
      <dgm:prSet presAssocID="{A1CF434E-09B4-4D68-B995-FAA50200C4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20F0BD-E015-4E94-A87A-F9257A3DB8CD}" type="pres">
      <dgm:prSet presAssocID="{A1CF434E-09B4-4D68-B995-FAA50200C434}" presName="negativeSpace" presStyleCnt="0"/>
      <dgm:spPr/>
    </dgm:pt>
    <dgm:pt modelId="{C1EA1A49-83D1-47E8-A170-B6905BCF716C}" type="pres">
      <dgm:prSet presAssocID="{A1CF434E-09B4-4D68-B995-FAA50200C434}" presName="childText" presStyleLbl="conFgAcc1" presStyleIdx="2" presStyleCnt="4">
        <dgm:presLayoutVars>
          <dgm:bulletEnabled val="1"/>
        </dgm:presLayoutVars>
      </dgm:prSet>
      <dgm:spPr/>
    </dgm:pt>
    <dgm:pt modelId="{AFD0CC56-9B48-4609-BF35-D04EA3D13201}" type="pres">
      <dgm:prSet presAssocID="{479CAB7E-C9AC-42DB-B454-D4778ED53171}" presName="spaceBetweenRectangles" presStyleCnt="0"/>
      <dgm:spPr/>
    </dgm:pt>
    <dgm:pt modelId="{B9D8DFEF-B8C4-4F4C-B461-0265FB7F9964}" type="pres">
      <dgm:prSet presAssocID="{68338A55-5C39-4AC8-83C1-06627724A60B}" presName="parentLin" presStyleCnt="0"/>
      <dgm:spPr/>
    </dgm:pt>
    <dgm:pt modelId="{42B77404-9FF2-4043-9FA2-AB669A1858BA}" type="pres">
      <dgm:prSet presAssocID="{68338A55-5C39-4AC8-83C1-06627724A60B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B63024E8-28DB-4326-96FE-3F1490B2776B}" type="pres">
      <dgm:prSet presAssocID="{68338A55-5C39-4AC8-83C1-06627724A6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974ADF-64D9-45B4-81F4-D6EF8AAB7F23}" type="pres">
      <dgm:prSet presAssocID="{68338A55-5C39-4AC8-83C1-06627724A60B}" presName="negativeSpace" presStyleCnt="0"/>
      <dgm:spPr/>
    </dgm:pt>
    <dgm:pt modelId="{29182049-EDAA-4A45-B7D3-9C51843B2C6D}" type="pres">
      <dgm:prSet presAssocID="{68338A55-5C39-4AC8-83C1-06627724A6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DC02F0-EC50-4908-A313-F710D6873781}" srcId="{C09E3135-3E45-477A-83AE-2B3903DC5870}" destId="{7F97EC95-644D-49A3-846C-1A7AE27F6845}" srcOrd="1" destOrd="0" parTransId="{11296A00-7AC8-431C-AC77-A73D053B66B4}" sibTransId="{DAEB7151-5955-4AA6-B77C-1AF3BBC62B30}"/>
    <dgm:cxn modelId="{D7ADFA74-B3E0-492E-AC0B-A92BDEE639AC}" srcId="{C09E3135-3E45-477A-83AE-2B3903DC5870}" destId="{68338A55-5C39-4AC8-83C1-06627724A60B}" srcOrd="3" destOrd="0" parTransId="{C82D6411-37C0-4EAA-97C9-924BE6DA5726}" sibTransId="{039389D9-564A-4D5C-9549-6487C9B8A3F8}"/>
    <dgm:cxn modelId="{AFFF761A-58CC-4B7D-9DD8-3A4B00C026B5}" type="presOf" srcId="{A1CF434E-09B4-4D68-B995-FAA50200C434}" destId="{125DDE7A-081E-46CF-B222-61DBB69EF308}" srcOrd="0" destOrd="0" presId="urn:microsoft.com/office/officeart/2005/8/layout/list1"/>
    <dgm:cxn modelId="{8ABA080C-14C1-4895-A00B-0CEA23509AC4}" type="presOf" srcId="{68338A55-5C39-4AC8-83C1-06627724A60B}" destId="{42B77404-9FF2-4043-9FA2-AB669A1858BA}" srcOrd="0" destOrd="0" presId="urn:microsoft.com/office/officeart/2005/8/layout/list1"/>
    <dgm:cxn modelId="{C9FD3276-8B3F-43BA-A454-849B02DCB947}" type="presOf" srcId="{A1CF434E-09B4-4D68-B995-FAA50200C434}" destId="{FCB51832-68E7-4D70-AEB2-4D9F52605A03}" srcOrd="1" destOrd="0" presId="urn:microsoft.com/office/officeart/2005/8/layout/list1"/>
    <dgm:cxn modelId="{2F910D3D-94ED-4590-BE5C-DA9BA7C3CA39}" type="presOf" srcId="{C09E3135-3E45-477A-83AE-2B3903DC5870}" destId="{B5F9E98B-F064-4BAB-B384-3EB3F716AEF7}" srcOrd="0" destOrd="0" presId="urn:microsoft.com/office/officeart/2005/8/layout/list1"/>
    <dgm:cxn modelId="{1CFB688D-2543-4011-AFDB-E01C2190E40B}" srcId="{C09E3135-3E45-477A-83AE-2B3903DC5870}" destId="{7DB45633-83D9-48AD-B8AC-48300774FC7F}" srcOrd="0" destOrd="0" parTransId="{572CC2ED-AC39-4D62-9602-D606CED59778}" sibTransId="{8D1824D1-64E9-4F23-8936-1CD9E5DE52D6}"/>
    <dgm:cxn modelId="{051E780E-4FC9-4D3D-BD26-6FCCC09B36B3}" type="presOf" srcId="{68338A55-5C39-4AC8-83C1-06627724A60B}" destId="{B63024E8-28DB-4326-96FE-3F1490B2776B}" srcOrd="1" destOrd="0" presId="urn:microsoft.com/office/officeart/2005/8/layout/list1"/>
    <dgm:cxn modelId="{429FA018-258A-401D-A842-148D7BCC0855}" type="presOf" srcId="{7DB45633-83D9-48AD-B8AC-48300774FC7F}" destId="{D72B1448-A2BE-4FCF-8A39-60BBDEC6B58F}" srcOrd="1" destOrd="0" presId="urn:microsoft.com/office/officeart/2005/8/layout/list1"/>
    <dgm:cxn modelId="{15F3870A-82B7-45C8-9419-09B0B806B52B}" srcId="{C09E3135-3E45-477A-83AE-2B3903DC5870}" destId="{A1CF434E-09B4-4D68-B995-FAA50200C434}" srcOrd="2" destOrd="0" parTransId="{68CF3764-6515-4521-80D1-8BABAB75268B}" sibTransId="{479CAB7E-C9AC-42DB-B454-D4778ED53171}"/>
    <dgm:cxn modelId="{C403F0D7-EF13-45AB-9966-F5CF64516A64}" type="presOf" srcId="{7F97EC95-644D-49A3-846C-1A7AE27F6845}" destId="{4E4E4F51-C63C-4D78-82CF-365E91887CA7}" srcOrd="0" destOrd="0" presId="urn:microsoft.com/office/officeart/2005/8/layout/list1"/>
    <dgm:cxn modelId="{45C64AED-5DCA-4FA8-9EE0-5EA481C243C3}" type="presOf" srcId="{7F97EC95-644D-49A3-846C-1A7AE27F6845}" destId="{F6F1E603-CE8D-4492-AE4A-7126FA59BA59}" srcOrd="1" destOrd="0" presId="urn:microsoft.com/office/officeart/2005/8/layout/list1"/>
    <dgm:cxn modelId="{6D97A472-E46E-4D0B-BCB7-6A03D5502875}" type="presOf" srcId="{7DB45633-83D9-48AD-B8AC-48300774FC7F}" destId="{56807BD4-ECF1-4DFB-AD5E-6E632902D002}" srcOrd="0" destOrd="0" presId="urn:microsoft.com/office/officeart/2005/8/layout/list1"/>
    <dgm:cxn modelId="{9B59DA4A-573A-4F73-8207-5919734FB812}" type="presParOf" srcId="{B5F9E98B-F064-4BAB-B384-3EB3F716AEF7}" destId="{964B203E-06D4-4272-B650-B4D41DF484F0}" srcOrd="0" destOrd="0" presId="urn:microsoft.com/office/officeart/2005/8/layout/list1"/>
    <dgm:cxn modelId="{002201F5-6E4F-4F1F-A62E-D4AEC1854AB7}" type="presParOf" srcId="{964B203E-06D4-4272-B650-B4D41DF484F0}" destId="{56807BD4-ECF1-4DFB-AD5E-6E632902D002}" srcOrd="0" destOrd="0" presId="urn:microsoft.com/office/officeart/2005/8/layout/list1"/>
    <dgm:cxn modelId="{C66AAD2E-59A6-4030-92A4-33601C9C90A7}" type="presParOf" srcId="{964B203E-06D4-4272-B650-B4D41DF484F0}" destId="{D72B1448-A2BE-4FCF-8A39-60BBDEC6B58F}" srcOrd="1" destOrd="0" presId="urn:microsoft.com/office/officeart/2005/8/layout/list1"/>
    <dgm:cxn modelId="{7C96E9A8-3824-44D6-ACE2-44FAFF993C50}" type="presParOf" srcId="{B5F9E98B-F064-4BAB-B384-3EB3F716AEF7}" destId="{9E85F192-9C70-43C8-B256-CE0D9BD16EF0}" srcOrd="1" destOrd="0" presId="urn:microsoft.com/office/officeart/2005/8/layout/list1"/>
    <dgm:cxn modelId="{46698760-B700-469F-AFD8-7F1A836F54AD}" type="presParOf" srcId="{B5F9E98B-F064-4BAB-B384-3EB3F716AEF7}" destId="{24AED662-DBC9-4486-9BC9-37BD4BA37313}" srcOrd="2" destOrd="0" presId="urn:microsoft.com/office/officeart/2005/8/layout/list1"/>
    <dgm:cxn modelId="{2CA48408-050E-4698-9C59-BECD1EBA838A}" type="presParOf" srcId="{B5F9E98B-F064-4BAB-B384-3EB3F716AEF7}" destId="{8DCDE642-E160-4023-A059-B8DF93E692B8}" srcOrd="3" destOrd="0" presId="urn:microsoft.com/office/officeart/2005/8/layout/list1"/>
    <dgm:cxn modelId="{1043487B-7649-46F1-92B2-08EAF6576EAB}" type="presParOf" srcId="{B5F9E98B-F064-4BAB-B384-3EB3F716AEF7}" destId="{4C6FECEF-5A33-4498-8921-5477F624D4BD}" srcOrd="4" destOrd="0" presId="urn:microsoft.com/office/officeart/2005/8/layout/list1"/>
    <dgm:cxn modelId="{7028D415-9AAF-4B7B-9951-2F43B41539BC}" type="presParOf" srcId="{4C6FECEF-5A33-4498-8921-5477F624D4BD}" destId="{4E4E4F51-C63C-4D78-82CF-365E91887CA7}" srcOrd="0" destOrd="0" presId="urn:microsoft.com/office/officeart/2005/8/layout/list1"/>
    <dgm:cxn modelId="{CFD8D0D0-5E5D-425D-B5EC-3A270887A5A7}" type="presParOf" srcId="{4C6FECEF-5A33-4498-8921-5477F624D4BD}" destId="{F6F1E603-CE8D-4492-AE4A-7126FA59BA59}" srcOrd="1" destOrd="0" presId="urn:microsoft.com/office/officeart/2005/8/layout/list1"/>
    <dgm:cxn modelId="{C19E1285-B111-4C21-B9FD-B36D3AC1FCCE}" type="presParOf" srcId="{B5F9E98B-F064-4BAB-B384-3EB3F716AEF7}" destId="{5BB9C817-20BD-4DD5-ADC6-84D0D65E1F51}" srcOrd="5" destOrd="0" presId="urn:microsoft.com/office/officeart/2005/8/layout/list1"/>
    <dgm:cxn modelId="{8E47D8F1-2D7C-447A-B953-B531C3706F2C}" type="presParOf" srcId="{B5F9E98B-F064-4BAB-B384-3EB3F716AEF7}" destId="{DEEACBF5-E58A-4EB9-9A4F-1B6D04AE0B6C}" srcOrd="6" destOrd="0" presId="urn:microsoft.com/office/officeart/2005/8/layout/list1"/>
    <dgm:cxn modelId="{37075D65-7162-4DD0-AEF3-334D52B2A40D}" type="presParOf" srcId="{B5F9E98B-F064-4BAB-B384-3EB3F716AEF7}" destId="{F268126B-0711-48A2-A2EF-3EB45F7698A2}" srcOrd="7" destOrd="0" presId="urn:microsoft.com/office/officeart/2005/8/layout/list1"/>
    <dgm:cxn modelId="{E6BE8FE6-B746-41C4-A908-E6BE29923C29}" type="presParOf" srcId="{B5F9E98B-F064-4BAB-B384-3EB3F716AEF7}" destId="{6E2DB6D2-7AAA-421E-893A-C68653059244}" srcOrd="8" destOrd="0" presId="urn:microsoft.com/office/officeart/2005/8/layout/list1"/>
    <dgm:cxn modelId="{B29AA800-6355-4546-B3E5-BD00E358F67C}" type="presParOf" srcId="{6E2DB6D2-7AAA-421E-893A-C68653059244}" destId="{125DDE7A-081E-46CF-B222-61DBB69EF308}" srcOrd="0" destOrd="0" presId="urn:microsoft.com/office/officeart/2005/8/layout/list1"/>
    <dgm:cxn modelId="{651730DA-F572-487F-ACFA-C885EE45B698}" type="presParOf" srcId="{6E2DB6D2-7AAA-421E-893A-C68653059244}" destId="{FCB51832-68E7-4D70-AEB2-4D9F52605A03}" srcOrd="1" destOrd="0" presId="urn:microsoft.com/office/officeart/2005/8/layout/list1"/>
    <dgm:cxn modelId="{A0D780FC-6960-49B5-A2EA-009461A610F1}" type="presParOf" srcId="{B5F9E98B-F064-4BAB-B384-3EB3F716AEF7}" destId="{8C20F0BD-E015-4E94-A87A-F9257A3DB8CD}" srcOrd="9" destOrd="0" presId="urn:microsoft.com/office/officeart/2005/8/layout/list1"/>
    <dgm:cxn modelId="{136B8281-5223-4B38-BC5C-1BD37E68CED6}" type="presParOf" srcId="{B5F9E98B-F064-4BAB-B384-3EB3F716AEF7}" destId="{C1EA1A49-83D1-47E8-A170-B6905BCF716C}" srcOrd="10" destOrd="0" presId="urn:microsoft.com/office/officeart/2005/8/layout/list1"/>
    <dgm:cxn modelId="{2653A829-E42B-4C70-B669-C865A6B8E59E}" type="presParOf" srcId="{B5F9E98B-F064-4BAB-B384-3EB3F716AEF7}" destId="{AFD0CC56-9B48-4609-BF35-D04EA3D13201}" srcOrd="11" destOrd="0" presId="urn:microsoft.com/office/officeart/2005/8/layout/list1"/>
    <dgm:cxn modelId="{3A02F647-542F-48D3-9CD3-F85297C36C8F}" type="presParOf" srcId="{B5F9E98B-F064-4BAB-B384-3EB3F716AEF7}" destId="{B9D8DFEF-B8C4-4F4C-B461-0265FB7F9964}" srcOrd="12" destOrd="0" presId="urn:microsoft.com/office/officeart/2005/8/layout/list1"/>
    <dgm:cxn modelId="{78A6A7B6-A57E-4B3B-8B7A-E1E421393A49}" type="presParOf" srcId="{B9D8DFEF-B8C4-4F4C-B461-0265FB7F9964}" destId="{42B77404-9FF2-4043-9FA2-AB669A1858BA}" srcOrd="0" destOrd="0" presId="urn:microsoft.com/office/officeart/2005/8/layout/list1"/>
    <dgm:cxn modelId="{95277D9E-3419-459C-B0EC-13389D2004B3}" type="presParOf" srcId="{B9D8DFEF-B8C4-4F4C-B461-0265FB7F9964}" destId="{B63024E8-28DB-4326-96FE-3F1490B2776B}" srcOrd="1" destOrd="0" presId="urn:microsoft.com/office/officeart/2005/8/layout/list1"/>
    <dgm:cxn modelId="{D64CB269-AF13-455B-AE32-81C857E37D7D}" type="presParOf" srcId="{B5F9E98B-F064-4BAB-B384-3EB3F716AEF7}" destId="{D2974ADF-64D9-45B4-81F4-D6EF8AAB7F23}" srcOrd="13" destOrd="0" presId="urn:microsoft.com/office/officeart/2005/8/layout/list1"/>
    <dgm:cxn modelId="{F9DDEFD5-6E9C-481B-BD42-CEA6E37DB7A3}" type="presParOf" srcId="{B5F9E98B-F064-4BAB-B384-3EB3F716AEF7}" destId="{29182049-EDAA-4A45-B7D3-9C51843B2C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60B34-6842-46AB-9C1D-6F732C426B6A}" type="doc">
      <dgm:prSet loTypeId="urn:microsoft.com/office/officeart/2005/8/layout/hProcess1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0D36703-4625-45B5-BD45-F95C0049E3E4}">
      <dgm:prSet phldrT="[Text]" custT="1"/>
      <dgm:spPr/>
      <dgm:t>
        <a:bodyPr/>
        <a:lstStyle/>
        <a:p>
          <a:r>
            <a:rPr lang="en-US" sz="1600" b="1" noProof="0" dirty="0" err="1" smtClean="0">
              <a:solidFill>
                <a:schemeClr val="tx1"/>
              </a:solidFill>
            </a:rPr>
            <a:t>Primera</a:t>
          </a:r>
          <a:r>
            <a:rPr lang="en-US" sz="1600" b="1" noProof="0" dirty="0" smtClean="0">
              <a:solidFill>
                <a:schemeClr val="tx1"/>
              </a:solidFill>
            </a:rPr>
            <a:t> </a:t>
          </a:r>
          <a:r>
            <a:rPr lang="en-US" sz="1600" b="1" noProof="0" dirty="0" err="1" smtClean="0">
              <a:solidFill>
                <a:schemeClr val="tx1"/>
              </a:solidFill>
            </a:rPr>
            <a:t>fase</a:t>
          </a:r>
          <a:r>
            <a:rPr lang="en-US" sz="1600" b="1" noProof="0" dirty="0" smtClean="0">
              <a:solidFill>
                <a:schemeClr val="tx1"/>
              </a:solidFill>
            </a:rPr>
            <a:t>: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602FDF01-0FF4-4998-8EFA-AA139D946AFA}" type="parTrans" cxnId="{CDA300FE-3AED-4998-BE9C-334E6A982A08}">
      <dgm:prSet/>
      <dgm:spPr/>
      <dgm:t>
        <a:bodyPr/>
        <a:lstStyle/>
        <a:p>
          <a:endParaRPr lang="en-US" sz="1000" noProof="0"/>
        </a:p>
      </dgm:t>
    </dgm:pt>
    <dgm:pt modelId="{19B9D54F-6AE0-4745-A1C5-3C29FA5DA535}" type="sibTrans" cxnId="{CDA300FE-3AED-4998-BE9C-334E6A982A08}">
      <dgm:prSet/>
      <dgm:spPr/>
      <dgm:t>
        <a:bodyPr/>
        <a:lstStyle/>
        <a:p>
          <a:endParaRPr lang="en-US" sz="1000" noProof="0"/>
        </a:p>
      </dgm:t>
    </dgm:pt>
    <dgm:pt modelId="{44E4D69C-F8EA-4723-8150-A4E636FF1120}">
      <dgm:prSet phldrT="[Text]" custT="1"/>
      <dgm:spPr/>
      <dgm:t>
        <a:bodyPr/>
        <a:lstStyle/>
        <a:p>
          <a:r>
            <a:rPr lang="en-US" sz="1600" b="1" noProof="0" dirty="0" err="1" smtClean="0"/>
            <a:t>Segunda</a:t>
          </a:r>
          <a:r>
            <a:rPr lang="en-US" sz="1600" b="1" noProof="0" dirty="0" smtClean="0"/>
            <a:t> </a:t>
          </a:r>
          <a:r>
            <a:rPr lang="en-US" sz="1600" b="1" noProof="0" dirty="0" err="1" smtClean="0"/>
            <a:t>fase</a:t>
          </a:r>
          <a:r>
            <a:rPr lang="en-US" sz="1600" b="1" noProof="0" dirty="0" smtClean="0"/>
            <a:t> </a:t>
          </a:r>
          <a:endParaRPr lang="en-US" sz="1600" b="1" baseline="0" noProof="0" dirty="0" smtClean="0"/>
        </a:p>
      </dgm:t>
    </dgm:pt>
    <dgm:pt modelId="{1A16D81E-A84C-4216-BDB7-F44BF1DFCBF3}" type="parTrans" cxnId="{8ACD221B-4AE6-4995-BE9B-A289B7A00FA6}">
      <dgm:prSet/>
      <dgm:spPr/>
      <dgm:t>
        <a:bodyPr/>
        <a:lstStyle/>
        <a:p>
          <a:endParaRPr lang="en-US" sz="1000" noProof="0"/>
        </a:p>
      </dgm:t>
    </dgm:pt>
    <dgm:pt modelId="{F9571DC0-EF74-4D08-BC1C-9F3B71E2880D}" type="sibTrans" cxnId="{8ACD221B-4AE6-4995-BE9B-A289B7A00FA6}">
      <dgm:prSet/>
      <dgm:spPr/>
      <dgm:t>
        <a:bodyPr/>
        <a:lstStyle/>
        <a:p>
          <a:endParaRPr lang="en-US" sz="1000" noProof="0"/>
        </a:p>
      </dgm:t>
    </dgm:pt>
    <dgm:pt modelId="{DEBC6DF0-0C75-450B-8901-9E5C57DA1906}">
      <dgm:prSet custT="1"/>
      <dgm:spPr/>
      <dgm:t>
        <a:bodyPr/>
        <a:lstStyle/>
        <a:p>
          <a:r>
            <a:rPr lang="en-US" sz="1600" b="1" noProof="0" dirty="0" err="1" smtClean="0"/>
            <a:t>Ultima</a:t>
          </a:r>
          <a:r>
            <a:rPr lang="en-US" sz="1600" b="1" noProof="0" dirty="0" smtClean="0"/>
            <a:t> </a:t>
          </a:r>
          <a:r>
            <a:rPr lang="en-US" sz="1600" b="1" noProof="0" dirty="0" err="1" smtClean="0"/>
            <a:t>fase</a:t>
          </a:r>
          <a:endParaRPr lang="en-US" sz="1600" b="1" baseline="0" noProof="0" dirty="0" smtClean="0"/>
        </a:p>
      </dgm:t>
    </dgm:pt>
    <dgm:pt modelId="{298E2B4E-C20C-4B7F-ADC5-5CBB2226EDB3}" type="parTrans" cxnId="{F26549B4-7BD7-48AE-A12F-B6DB41B034C2}">
      <dgm:prSet/>
      <dgm:spPr/>
      <dgm:t>
        <a:bodyPr/>
        <a:lstStyle/>
        <a:p>
          <a:endParaRPr lang="en-US" sz="1000" noProof="0"/>
        </a:p>
      </dgm:t>
    </dgm:pt>
    <dgm:pt modelId="{016BC63E-FCE7-4AA2-992F-8477CC8542E2}" type="sibTrans" cxnId="{F26549B4-7BD7-48AE-A12F-B6DB41B034C2}">
      <dgm:prSet/>
      <dgm:spPr/>
      <dgm:t>
        <a:bodyPr/>
        <a:lstStyle/>
        <a:p>
          <a:endParaRPr lang="en-US" sz="1000" noProof="0"/>
        </a:p>
      </dgm:t>
    </dgm:pt>
    <dgm:pt modelId="{221BC4F1-14C4-4955-9273-2BA5C68742E7}">
      <dgm:prSet phldrT="[Text]" custT="1"/>
      <dgm:spPr/>
      <dgm:t>
        <a:bodyPr/>
        <a:lstStyle/>
        <a:p>
          <a:pPr algn="l"/>
          <a:endParaRPr lang="en-US" sz="1400" b="1" noProof="0" dirty="0" smtClean="0"/>
        </a:p>
      </dgm:t>
    </dgm:pt>
    <dgm:pt modelId="{49C48C51-5B5B-4F14-AAA4-D65F0AEF1AFD}" type="sibTrans" cxnId="{11308EE5-C951-4846-961F-C53259082BC4}">
      <dgm:prSet/>
      <dgm:spPr/>
      <dgm:t>
        <a:bodyPr/>
        <a:lstStyle/>
        <a:p>
          <a:endParaRPr lang="en-US" sz="1000" noProof="0"/>
        </a:p>
      </dgm:t>
    </dgm:pt>
    <dgm:pt modelId="{4479D1ED-351C-4EE8-9E40-683FE3AF5650}" type="parTrans" cxnId="{11308EE5-C951-4846-961F-C53259082BC4}">
      <dgm:prSet/>
      <dgm:spPr/>
      <dgm:t>
        <a:bodyPr/>
        <a:lstStyle/>
        <a:p>
          <a:endParaRPr lang="en-US" sz="1000" noProof="0"/>
        </a:p>
      </dgm:t>
    </dgm:pt>
    <dgm:pt modelId="{B84E0E0B-03D0-423C-BA91-38804D0EA8E8}">
      <dgm:prSet phldrT="[Text]" custT="1"/>
      <dgm:spPr/>
      <dgm:t>
        <a:bodyPr/>
        <a:lstStyle/>
        <a:p>
          <a:r>
            <a:rPr lang="en-US" sz="1600" b="0" noProof="0" dirty="0" err="1" smtClean="0">
              <a:solidFill>
                <a:schemeClr val="tx1"/>
              </a:solidFill>
            </a:rPr>
            <a:t>Recibir</a:t>
          </a:r>
          <a:r>
            <a:rPr lang="en-US" sz="1600" b="0" noProof="0" dirty="0" smtClean="0">
              <a:solidFill>
                <a:schemeClr val="tx1"/>
              </a:solidFill>
            </a:rPr>
            <a:t> la HC e </a:t>
          </a:r>
          <a:r>
            <a:rPr lang="en-US" sz="1600" b="0" noProof="0" dirty="0" err="1" smtClean="0">
              <a:solidFill>
                <a:schemeClr val="tx1"/>
              </a:solidFill>
            </a:rPr>
            <a:t>identificar</a:t>
          </a:r>
          <a:r>
            <a:rPr lang="en-US" sz="1600" b="0" noProof="0" dirty="0" smtClean="0">
              <a:solidFill>
                <a:schemeClr val="tx1"/>
              </a:solidFill>
            </a:rPr>
            <a:t> las </a:t>
          </a:r>
          <a:r>
            <a:rPr lang="en-US" sz="1600" b="0" noProof="0" dirty="0" err="1" smtClean="0">
              <a:solidFill>
                <a:schemeClr val="tx1"/>
              </a:solidFill>
            </a:rPr>
            <a:t>necesidades</a:t>
          </a:r>
          <a:r>
            <a:rPr lang="en-US" sz="1600" b="0" noProof="0" dirty="0" smtClean="0">
              <a:solidFill>
                <a:schemeClr val="tx1"/>
              </a:solidFill>
            </a:rPr>
            <a:t> del </a:t>
          </a:r>
          <a:r>
            <a:rPr lang="en-US" sz="1600" b="0" noProof="0" dirty="0" err="1" smtClean="0">
              <a:solidFill>
                <a:schemeClr val="tx1"/>
              </a:solidFill>
            </a:rPr>
            <a:t>paciente</a:t>
          </a:r>
          <a:endParaRPr lang="en-US" sz="1600" b="0" noProof="0" dirty="0">
            <a:solidFill>
              <a:schemeClr val="tx1"/>
            </a:solidFill>
          </a:endParaRPr>
        </a:p>
      </dgm:t>
    </dgm:pt>
    <dgm:pt modelId="{16816D98-88C0-41B6-9DF8-DC45BD9D057A}" type="parTrans" cxnId="{F3B55791-D397-4EE9-B012-8C9FDFA1477D}">
      <dgm:prSet/>
      <dgm:spPr/>
      <dgm:t>
        <a:bodyPr/>
        <a:lstStyle/>
        <a:p>
          <a:endParaRPr lang="es-MX"/>
        </a:p>
      </dgm:t>
    </dgm:pt>
    <dgm:pt modelId="{54057000-9614-4D8B-9980-C021DEEADF67}" type="sibTrans" cxnId="{F3B55791-D397-4EE9-B012-8C9FDFA1477D}">
      <dgm:prSet/>
      <dgm:spPr/>
      <dgm:t>
        <a:bodyPr/>
        <a:lstStyle/>
        <a:p>
          <a:endParaRPr lang="es-MX"/>
        </a:p>
      </dgm:t>
    </dgm:pt>
    <dgm:pt modelId="{61077C76-E2F9-421D-8A73-2A7B7D6D067E}">
      <dgm:prSet phldrT="[Text]" custT="1"/>
      <dgm:spPr/>
      <dgm:t>
        <a:bodyPr/>
        <a:lstStyle/>
        <a:p>
          <a:endParaRPr lang="en-US" sz="1600" b="0" noProof="0" dirty="0"/>
        </a:p>
      </dgm:t>
    </dgm:pt>
    <dgm:pt modelId="{E62D21FA-A418-451D-9975-DA21DA35C96A}" type="parTrans" cxnId="{2A691770-E09A-4FA4-9A7A-04D72CEF65F9}">
      <dgm:prSet/>
      <dgm:spPr/>
      <dgm:t>
        <a:bodyPr/>
        <a:lstStyle/>
        <a:p>
          <a:endParaRPr lang="es-CO"/>
        </a:p>
      </dgm:t>
    </dgm:pt>
    <dgm:pt modelId="{DB4CBB6D-D411-4A3F-9919-2BBB8CF3B581}" type="sibTrans" cxnId="{2A691770-E09A-4FA4-9A7A-04D72CEF65F9}">
      <dgm:prSet/>
      <dgm:spPr/>
      <dgm:t>
        <a:bodyPr/>
        <a:lstStyle/>
        <a:p>
          <a:endParaRPr lang="es-CO"/>
        </a:p>
      </dgm:t>
    </dgm:pt>
    <dgm:pt modelId="{21FDC245-8DEA-4522-AA9C-CA0014E7AC56}">
      <dgm:prSet phldrT="[Text]" custT="1"/>
      <dgm:spPr/>
      <dgm:t>
        <a:bodyPr/>
        <a:lstStyle/>
        <a:p>
          <a:r>
            <a:rPr lang="en-US" sz="1600" b="0" noProof="0" dirty="0" err="1" smtClean="0"/>
            <a:t>Logistica</a:t>
          </a:r>
          <a:r>
            <a:rPr lang="en-US" sz="1600" b="0" noProof="0" dirty="0" smtClean="0"/>
            <a:t> del </a:t>
          </a:r>
          <a:r>
            <a:rPr lang="en-US" sz="1600" b="0" noProof="0" dirty="0" err="1" smtClean="0"/>
            <a:t>regreso</a:t>
          </a:r>
          <a:r>
            <a:rPr lang="en-US" sz="1600" b="0" noProof="0" dirty="0" smtClean="0"/>
            <a:t>: </a:t>
          </a:r>
          <a:r>
            <a:rPr lang="en-US" sz="1600" b="0" noProof="0" dirty="0" err="1" smtClean="0"/>
            <a:t>Guias</a:t>
          </a:r>
          <a:r>
            <a:rPr lang="en-US" sz="1600" b="0" noProof="0" dirty="0" smtClean="0"/>
            <a:t> para </a:t>
          </a:r>
          <a:r>
            <a:rPr lang="en-US" sz="1600" b="0" noProof="0" dirty="0" err="1" smtClean="0"/>
            <a:t>Transporte</a:t>
          </a:r>
          <a:r>
            <a:rPr lang="en-US" sz="1600" b="0" noProof="0" dirty="0" smtClean="0"/>
            <a:t> de </a:t>
          </a:r>
          <a:r>
            <a:rPr lang="en-US" sz="1600" b="0" noProof="0" dirty="0" err="1" smtClean="0"/>
            <a:t>pasajeros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en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condiciones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médicas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especiales</a:t>
          </a:r>
          <a:r>
            <a:rPr lang="en-US" sz="1600" b="0" noProof="0" dirty="0" smtClean="0"/>
            <a:t> </a:t>
          </a:r>
          <a:endParaRPr lang="en-US" sz="1600" b="0" noProof="0" dirty="0"/>
        </a:p>
      </dgm:t>
    </dgm:pt>
    <dgm:pt modelId="{D64A24D4-118C-483A-B87F-C27AA8DE41CA}" type="parTrans" cxnId="{AE268FAA-66DD-4A7D-BCFC-23C32EFEB0B1}">
      <dgm:prSet/>
      <dgm:spPr/>
      <dgm:t>
        <a:bodyPr/>
        <a:lstStyle/>
        <a:p>
          <a:endParaRPr lang="es-CO"/>
        </a:p>
      </dgm:t>
    </dgm:pt>
    <dgm:pt modelId="{6ACE5141-B8F4-4912-9AA6-9F622CCC4BFB}" type="sibTrans" cxnId="{AE268FAA-66DD-4A7D-BCFC-23C32EFEB0B1}">
      <dgm:prSet/>
      <dgm:spPr/>
      <dgm:t>
        <a:bodyPr/>
        <a:lstStyle/>
        <a:p>
          <a:endParaRPr lang="es-CO"/>
        </a:p>
      </dgm:t>
    </dgm:pt>
    <dgm:pt modelId="{80A8EFB1-38D3-41CF-A16B-D10F863DCF05}">
      <dgm:prSet phldrT="[Text]" custT="1"/>
      <dgm:spPr/>
      <dgm:t>
        <a:bodyPr/>
        <a:lstStyle/>
        <a:p>
          <a:r>
            <a:rPr lang="en-US" sz="1600" b="0" noProof="0" dirty="0" err="1" smtClean="0"/>
            <a:t>Apoyo</a:t>
          </a:r>
          <a:r>
            <a:rPr lang="en-US" sz="1600" b="0" noProof="0" dirty="0" smtClean="0"/>
            <a:t> Inter-</a:t>
          </a:r>
          <a:r>
            <a:rPr lang="en-US" sz="1600" b="0" noProof="0" dirty="0" err="1" smtClean="0"/>
            <a:t>institucional</a:t>
          </a:r>
          <a:endParaRPr lang="en-US" sz="1600" b="0" noProof="0" dirty="0"/>
        </a:p>
      </dgm:t>
    </dgm:pt>
    <dgm:pt modelId="{E1174002-65AD-4574-A202-74D13F5570C9}" type="parTrans" cxnId="{00F1A5B1-9C33-458A-9299-4A1FAEC86E5A}">
      <dgm:prSet/>
      <dgm:spPr/>
      <dgm:t>
        <a:bodyPr/>
        <a:lstStyle/>
        <a:p>
          <a:endParaRPr lang="es-CO"/>
        </a:p>
      </dgm:t>
    </dgm:pt>
    <dgm:pt modelId="{1E6A3944-D9FB-4263-833F-4C5CAB8A5004}" type="sibTrans" cxnId="{00F1A5B1-9C33-458A-9299-4A1FAEC86E5A}">
      <dgm:prSet/>
      <dgm:spPr/>
      <dgm:t>
        <a:bodyPr/>
        <a:lstStyle/>
        <a:p>
          <a:endParaRPr lang="es-CO"/>
        </a:p>
      </dgm:t>
    </dgm:pt>
    <dgm:pt modelId="{3A9CB91A-4E5E-4EF0-891E-649BB7BB5444}">
      <dgm:prSet phldrT="[Text]" custT="1"/>
      <dgm:spPr/>
      <dgm:t>
        <a:bodyPr/>
        <a:lstStyle/>
        <a:p>
          <a:r>
            <a:rPr lang="en-US" sz="1600" b="0" noProof="0" dirty="0" err="1" smtClean="0"/>
            <a:t>Arreglos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logisticos</a:t>
          </a:r>
          <a:r>
            <a:rPr lang="en-US" sz="1600" b="0" noProof="0" dirty="0" smtClean="0"/>
            <a:t> y de </a:t>
          </a:r>
          <a:r>
            <a:rPr lang="en-US" sz="1600" b="0" noProof="0" dirty="0" err="1" smtClean="0"/>
            <a:t>coordinacion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medica</a:t>
          </a:r>
          <a:r>
            <a:rPr lang="en-US" sz="1600" b="0" noProof="0" dirty="0" smtClean="0"/>
            <a:t> </a:t>
          </a:r>
          <a:endParaRPr lang="en-US" sz="1600" b="0" noProof="0" dirty="0"/>
        </a:p>
      </dgm:t>
    </dgm:pt>
    <dgm:pt modelId="{00BFDCE4-0237-415C-96D4-938E52550F5B}" type="parTrans" cxnId="{5A202783-5325-4369-A115-B66A8D0B61BC}">
      <dgm:prSet/>
      <dgm:spPr/>
      <dgm:t>
        <a:bodyPr/>
        <a:lstStyle/>
        <a:p>
          <a:endParaRPr lang="es-CO"/>
        </a:p>
      </dgm:t>
    </dgm:pt>
    <dgm:pt modelId="{86371CFE-60A5-4715-A71E-8D6582064481}" type="sibTrans" cxnId="{5A202783-5325-4369-A115-B66A8D0B61BC}">
      <dgm:prSet/>
      <dgm:spPr/>
      <dgm:t>
        <a:bodyPr/>
        <a:lstStyle/>
        <a:p>
          <a:endParaRPr lang="es-CO"/>
        </a:p>
      </dgm:t>
    </dgm:pt>
    <dgm:pt modelId="{B8A778E1-3F5D-4E1F-BD4C-4BDAB6184A48}">
      <dgm:prSet phldrT="[Text]" custT="1"/>
      <dgm:spPr/>
      <dgm:t>
        <a:bodyPr/>
        <a:lstStyle/>
        <a:p>
          <a:r>
            <a:rPr lang="en-US" sz="1600" b="0" noProof="0" dirty="0" err="1" smtClean="0"/>
            <a:t>Previsión</a:t>
          </a:r>
          <a:r>
            <a:rPr lang="en-US" sz="1600" b="0" noProof="0" dirty="0" smtClean="0"/>
            <a:t> de </a:t>
          </a:r>
          <a:r>
            <a:rPr lang="en-US" sz="1600" b="0" noProof="0" dirty="0" err="1" smtClean="0"/>
            <a:t>contingencias</a:t>
          </a:r>
          <a:endParaRPr lang="en-US" sz="1600" b="0" noProof="0" dirty="0"/>
        </a:p>
      </dgm:t>
    </dgm:pt>
    <dgm:pt modelId="{E0CC003A-002E-4611-B2FE-6DF21182C9A7}" type="parTrans" cxnId="{5502281B-32D6-43C2-98FC-296C1C3BCB5C}">
      <dgm:prSet/>
      <dgm:spPr/>
      <dgm:t>
        <a:bodyPr/>
        <a:lstStyle/>
        <a:p>
          <a:endParaRPr lang="es-CO"/>
        </a:p>
      </dgm:t>
    </dgm:pt>
    <dgm:pt modelId="{55B8FA05-0A1A-4580-8039-4D5C55C5B415}" type="sibTrans" cxnId="{5502281B-32D6-43C2-98FC-296C1C3BCB5C}">
      <dgm:prSet/>
      <dgm:spPr/>
      <dgm:t>
        <a:bodyPr/>
        <a:lstStyle/>
        <a:p>
          <a:endParaRPr lang="es-CO"/>
        </a:p>
      </dgm:t>
    </dgm:pt>
    <dgm:pt modelId="{D652F7F8-D226-4775-9450-D4E6F3B2C725}">
      <dgm:prSet phldrT="[Text]" custT="1"/>
      <dgm:spPr/>
      <dgm:t>
        <a:bodyPr/>
        <a:lstStyle/>
        <a:p>
          <a:r>
            <a:rPr lang="en-US" sz="1600" b="0" noProof="0" dirty="0" err="1" smtClean="0"/>
            <a:t>Regreso</a:t>
          </a:r>
          <a:r>
            <a:rPr lang="en-US" sz="1600" b="0" noProof="0" dirty="0" smtClean="0"/>
            <a:t> del </a:t>
          </a:r>
          <a:r>
            <a:rPr lang="en-US" sz="1600" b="0" noProof="0" dirty="0" err="1" smtClean="0"/>
            <a:t>paciente</a:t>
          </a:r>
          <a:endParaRPr lang="en-US" sz="1600" b="0" noProof="0" dirty="0"/>
        </a:p>
      </dgm:t>
    </dgm:pt>
    <dgm:pt modelId="{0B318138-0781-408E-8CF9-DBC7E83B8375}" type="parTrans" cxnId="{22DA5313-F0CA-4A88-A1D4-79D6D0D0C29D}">
      <dgm:prSet/>
      <dgm:spPr/>
      <dgm:t>
        <a:bodyPr/>
        <a:lstStyle/>
        <a:p>
          <a:endParaRPr lang="es-CO"/>
        </a:p>
      </dgm:t>
    </dgm:pt>
    <dgm:pt modelId="{C9725FF2-E178-4087-91F8-4485823599EF}" type="sibTrans" cxnId="{22DA5313-F0CA-4A88-A1D4-79D6D0D0C29D}">
      <dgm:prSet/>
      <dgm:spPr/>
      <dgm:t>
        <a:bodyPr/>
        <a:lstStyle/>
        <a:p>
          <a:endParaRPr lang="es-CO"/>
        </a:p>
      </dgm:t>
    </dgm:pt>
    <dgm:pt modelId="{052F553C-3F39-4AD8-8CBE-4B7F3225899A}">
      <dgm:prSet phldrT="[Text]" custT="1"/>
      <dgm:spPr/>
      <dgm:t>
        <a:bodyPr/>
        <a:lstStyle/>
        <a:p>
          <a:r>
            <a:rPr lang="en-US" sz="1600" b="0" noProof="0" dirty="0" err="1" smtClean="0"/>
            <a:t>Interacción</a:t>
          </a:r>
          <a:r>
            <a:rPr lang="en-US" sz="1600" b="0" noProof="0" dirty="0" smtClean="0"/>
            <a:t> con </a:t>
          </a:r>
          <a:r>
            <a:rPr lang="en-US" sz="1600" b="0" noProof="0" dirty="0" err="1" smtClean="0"/>
            <a:t>Sanidad</a:t>
          </a:r>
          <a:r>
            <a:rPr lang="en-US" sz="1600" b="0" noProof="0" dirty="0" smtClean="0"/>
            <a:t> </a:t>
          </a:r>
          <a:r>
            <a:rPr lang="en-US" sz="1600" b="0" noProof="0" dirty="0" err="1" smtClean="0"/>
            <a:t>Aeroportuaria</a:t>
          </a:r>
          <a:r>
            <a:rPr lang="en-US" sz="1600" b="0" noProof="0" dirty="0" smtClean="0"/>
            <a:t>: Clear to flight   </a:t>
          </a:r>
          <a:endParaRPr lang="en-US" sz="1600" b="0" noProof="0" dirty="0"/>
        </a:p>
      </dgm:t>
    </dgm:pt>
    <dgm:pt modelId="{735EE9A2-0859-4773-9163-0D9BF8476FF2}" type="parTrans" cxnId="{74ECBC63-2F46-4766-9AD1-CE98F0AD012C}">
      <dgm:prSet/>
      <dgm:spPr/>
      <dgm:t>
        <a:bodyPr/>
        <a:lstStyle/>
        <a:p>
          <a:endParaRPr lang="es-CO"/>
        </a:p>
      </dgm:t>
    </dgm:pt>
    <dgm:pt modelId="{535DA2C5-F81D-42F5-845A-984017FDF476}" type="sibTrans" cxnId="{74ECBC63-2F46-4766-9AD1-CE98F0AD012C}">
      <dgm:prSet/>
      <dgm:spPr/>
      <dgm:t>
        <a:bodyPr/>
        <a:lstStyle/>
        <a:p>
          <a:endParaRPr lang="es-CO"/>
        </a:p>
      </dgm:t>
    </dgm:pt>
    <dgm:pt modelId="{6F1D5437-D0A7-495B-ADFA-E518482AFD1F}" type="pres">
      <dgm:prSet presAssocID="{4AC60B34-6842-46AB-9C1D-6F732C426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8C27775-09D9-4C3A-A225-FC9F18EBBDDD}" type="pres">
      <dgm:prSet presAssocID="{4AC60B34-6842-46AB-9C1D-6F732C426B6A}" presName="arrow" presStyleLbl="bgShp" presStyleIdx="0" presStyleCnt="1" custScaleX="89700" custScaleY="117272"/>
      <dgm:spPr/>
      <dgm:t>
        <a:bodyPr/>
        <a:lstStyle/>
        <a:p>
          <a:endParaRPr lang="es-MX"/>
        </a:p>
      </dgm:t>
    </dgm:pt>
    <dgm:pt modelId="{674396BC-5F78-44E2-88B4-388E7141BDC4}" type="pres">
      <dgm:prSet presAssocID="{4AC60B34-6842-46AB-9C1D-6F732C426B6A}" presName="points" presStyleCnt="0"/>
      <dgm:spPr/>
      <dgm:t>
        <a:bodyPr/>
        <a:lstStyle/>
        <a:p>
          <a:endParaRPr lang="es-MX"/>
        </a:p>
      </dgm:t>
    </dgm:pt>
    <dgm:pt modelId="{DFA12ABE-424B-4316-8E7C-9D618C38D1D0}" type="pres">
      <dgm:prSet presAssocID="{70D36703-4625-45B5-BD45-F95C0049E3E4}" presName="compositeA" presStyleCnt="0"/>
      <dgm:spPr/>
      <dgm:t>
        <a:bodyPr/>
        <a:lstStyle/>
        <a:p>
          <a:endParaRPr lang="es-MX"/>
        </a:p>
      </dgm:t>
    </dgm:pt>
    <dgm:pt modelId="{C2F06A47-447A-4ACC-AF80-06E67075F5B6}" type="pres">
      <dgm:prSet presAssocID="{70D36703-4625-45B5-BD45-F95C0049E3E4}" presName="textA" presStyleLbl="revTx" presStyleIdx="0" presStyleCnt="4" custScaleX="153639" custLinFactNeighborX="33884" custLinFactNeighborY="-43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34E2E1-77ED-402B-9364-5759672B7282}" type="pres">
      <dgm:prSet presAssocID="{70D36703-4625-45B5-BD45-F95C0049E3E4}" presName="circleA" presStyleLbl="node1" presStyleIdx="0" presStyleCnt="4" custLinFactX="16539" custLinFactNeighborX="100000" custLinFactNeighborY="-17056"/>
      <dgm:spPr/>
      <dgm:t>
        <a:bodyPr/>
        <a:lstStyle/>
        <a:p>
          <a:endParaRPr lang="es-MX"/>
        </a:p>
      </dgm:t>
    </dgm:pt>
    <dgm:pt modelId="{1138120B-26AB-445A-BFC2-BB4F5339EDC3}" type="pres">
      <dgm:prSet presAssocID="{70D36703-4625-45B5-BD45-F95C0049E3E4}" presName="spaceA" presStyleCnt="0"/>
      <dgm:spPr/>
      <dgm:t>
        <a:bodyPr/>
        <a:lstStyle/>
        <a:p>
          <a:endParaRPr lang="es-MX"/>
        </a:p>
      </dgm:t>
    </dgm:pt>
    <dgm:pt modelId="{C375FDB1-2ECA-422C-BB2B-8914F4B9BAC0}" type="pres">
      <dgm:prSet presAssocID="{19B9D54F-6AE0-4745-A1C5-3C29FA5DA535}" presName="space" presStyleCnt="0"/>
      <dgm:spPr/>
      <dgm:t>
        <a:bodyPr/>
        <a:lstStyle/>
        <a:p>
          <a:endParaRPr lang="es-MX"/>
        </a:p>
      </dgm:t>
    </dgm:pt>
    <dgm:pt modelId="{C825B9BE-725D-4737-9857-789D672B5AE9}" type="pres">
      <dgm:prSet presAssocID="{44E4D69C-F8EA-4723-8150-A4E636FF1120}" presName="compositeB" presStyleCnt="0"/>
      <dgm:spPr/>
      <dgm:t>
        <a:bodyPr/>
        <a:lstStyle/>
        <a:p>
          <a:endParaRPr lang="es-MX"/>
        </a:p>
      </dgm:t>
    </dgm:pt>
    <dgm:pt modelId="{798F5000-8821-42A8-9C7A-D36B3670EF59}" type="pres">
      <dgm:prSet presAssocID="{44E4D69C-F8EA-4723-8150-A4E636FF1120}" presName="textB" presStyleLbl="revTx" presStyleIdx="1" presStyleCnt="4" custScaleX="139990" custLinFactNeighborX="50752" custLinFactNeighborY="3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DF9A9D-F9F5-4B28-9C96-2C381EF6D529}" type="pres">
      <dgm:prSet presAssocID="{44E4D69C-F8EA-4723-8150-A4E636FF1120}" presName="circleB" presStyleLbl="node1" presStyleIdx="1" presStyleCnt="4" custLinFactX="48582" custLinFactNeighborX="100000" custLinFactNeighborY="-12349"/>
      <dgm:spPr/>
      <dgm:t>
        <a:bodyPr/>
        <a:lstStyle/>
        <a:p>
          <a:endParaRPr lang="es-MX"/>
        </a:p>
      </dgm:t>
    </dgm:pt>
    <dgm:pt modelId="{0B9B4797-64B8-439C-BCA9-293D5A83F9CF}" type="pres">
      <dgm:prSet presAssocID="{44E4D69C-F8EA-4723-8150-A4E636FF1120}" presName="spaceB" presStyleCnt="0"/>
      <dgm:spPr/>
      <dgm:t>
        <a:bodyPr/>
        <a:lstStyle/>
        <a:p>
          <a:endParaRPr lang="es-MX"/>
        </a:p>
      </dgm:t>
    </dgm:pt>
    <dgm:pt modelId="{750FA89C-EC38-4E78-805E-44D885138A26}" type="pres">
      <dgm:prSet presAssocID="{F9571DC0-EF74-4D08-BC1C-9F3B71E2880D}" presName="space" presStyleCnt="0"/>
      <dgm:spPr/>
      <dgm:t>
        <a:bodyPr/>
        <a:lstStyle/>
        <a:p>
          <a:endParaRPr lang="es-MX"/>
        </a:p>
      </dgm:t>
    </dgm:pt>
    <dgm:pt modelId="{0B5A3690-8D99-418B-8B31-9002668B97BC}" type="pres">
      <dgm:prSet presAssocID="{221BC4F1-14C4-4955-9273-2BA5C68742E7}" presName="compositeA" presStyleCnt="0"/>
      <dgm:spPr/>
      <dgm:t>
        <a:bodyPr/>
        <a:lstStyle/>
        <a:p>
          <a:endParaRPr lang="es-MX"/>
        </a:p>
      </dgm:t>
    </dgm:pt>
    <dgm:pt modelId="{11AD0A62-4992-4AD4-A4A6-ABF263A67F87}" type="pres">
      <dgm:prSet presAssocID="{221BC4F1-14C4-4955-9273-2BA5C68742E7}" presName="textA" presStyleLbl="revTx" presStyleIdx="2" presStyleCnt="4" custScaleX="1351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ABA20A-15DF-4903-8D2C-5CCD8B565BFD}" type="pres">
      <dgm:prSet presAssocID="{221BC4F1-14C4-4955-9273-2BA5C68742E7}" presName="circleA" presStyleLbl="node1" presStyleIdx="2" presStyleCnt="4" custLinFactX="74232" custLinFactNeighborX="100000" custLinFactNeighborY="-17056"/>
      <dgm:spPr/>
      <dgm:t>
        <a:bodyPr/>
        <a:lstStyle/>
        <a:p>
          <a:endParaRPr lang="es-MX"/>
        </a:p>
      </dgm:t>
    </dgm:pt>
    <dgm:pt modelId="{B5A50EE8-0711-4DF0-94F4-3D5A8310164B}" type="pres">
      <dgm:prSet presAssocID="{221BC4F1-14C4-4955-9273-2BA5C68742E7}" presName="spaceA" presStyleCnt="0"/>
      <dgm:spPr/>
      <dgm:t>
        <a:bodyPr/>
        <a:lstStyle/>
        <a:p>
          <a:endParaRPr lang="es-MX"/>
        </a:p>
      </dgm:t>
    </dgm:pt>
    <dgm:pt modelId="{284740C3-8FF8-4D6B-BECA-B034BC07EF55}" type="pres">
      <dgm:prSet presAssocID="{49C48C51-5B5B-4F14-AAA4-D65F0AEF1AFD}" presName="space" presStyleCnt="0"/>
      <dgm:spPr/>
      <dgm:t>
        <a:bodyPr/>
        <a:lstStyle/>
        <a:p>
          <a:endParaRPr lang="es-MX"/>
        </a:p>
      </dgm:t>
    </dgm:pt>
    <dgm:pt modelId="{99272CF0-9302-4203-9F41-08E76654F0A7}" type="pres">
      <dgm:prSet presAssocID="{DEBC6DF0-0C75-450B-8901-9E5C57DA1906}" presName="compositeB" presStyleCnt="0"/>
      <dgm:spPr/>
      <dgm:t>
        <a:bodyPr/>
        <a:lstStyle/>
        <a:p>
          <a:endParaRPr lang="es-MX"/>
        </a:p>
      </dgm:t>
    </dgm:pt>
    <dgm:pt modelId="{2B44E2A4-AA9A-47FB-B9D7-F3EC905369B0}" type="pres">
      <dgm:prSet presAssocID="{DEBC6DF0-0C75-450B-8901-9E5C57DA1906}" presName="textB" presStyleLbl="revTx" presStyleIdx="3" presStyleCnt="4" custScaleX="348290" custLinFactNeighborX="89482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90D7E9-4B00-4BF8-818B-B637F3702464}" type="pres">
      <dgm:prSet presAssocID="{DEBC6DF0-0C75-450B-8901-9E5C57DA1906}" presName="circleB" presStyleLbl="node1" presStyleIdx="3" presStyleCnt="4"/>
      <dgm:spPr/>
      <dgm:t>
        <a:bodyPr/>
        <a:lstStyle/>
        <a:p>
          <a:endParaRPr lang="es-MX"/>
        </a:p>
      </dgm:t>
    </dgm:pt>
    <dgm:pt modelId="{2967FAC9-80EC-4BC1-BE58-2E08A15495E7}" type="pres">
      <dgm:prSet presAssocID="{DEBC6DF0-0C75-450B-8901-9E5C57DA1906}" presName="spaceB" presStyleCnt="0"/>
      <dgm:spPr/>
      <dgm:t>
        <a:bodyPr/>
        <a:lstStyle/>
        <a:p>
          <a:endParaRPr lang="es-MX"/>
        </a:p>
      </dgm:t>
    </dgm:pt>
  </dgm:ptLst>
  <dgm:cxnLst>
    <dgm:cxn modelId="{01DC5DBA-B9BA-4A31-B2BA-81251BF05F00}" type="presOf" srcId="{4AC60B34-6842-46AB-9C1D-6F732C426B6A}" destId="{6F1D5437-D0A7-495B-ADFA-E518482AFD1F}" srcOrd="0" destOrd="0" presId="urn:microsoft.com/office/officeart/2005/8/layout/hProcess11"/>
    <dgm:cxn modelId="{8766790F-BDC6-456B-B205-D501AD27B45A}" type="presOf" srcId="{052F553C-3F39-4AD8-8CBE-4B7F3225899A}" destId="{2B44E2A4-AA9A-47FB-B9D7-F3EC905369B0}" srcOrd="0" destOrd="5" presId="urn:microsoft.com/office/officeart/2005/8/layout/hProcess11"/>
    <dgm:cxn modelId="{ADE5B4DB-26B5-407E-B0BB-EBA60367F0AB}" type="presOf" srcId="{80A8EFB1-38D3-41CF-A16B-D10F863DCF05}" destId="{2B44E2A4-AA9A-47FB-B9D7-F3EC905369B0}" srcOrd="0" destOrd="2" presId="urn:microsoft.com/office/officeart/2005/8/layout/hProcess11"/>
    <dgm:cxn modelId="{5502281B-32D6-43C2-98FC-296C1C3BCB5C}" srcId="{80A8EFB1-38D3-41CF-A16B-D10F863DCF05}" destId="{B8A778E1-3F5D-4E1F-BD4C-4BDAB6184A48}" srcOrd="0" destOrd="0" parTransId="{E0CC003A-002E-4611-B2FE-6DF21182C9A7}" sibTransId="{55B8FA05-0A1A-4580-8039-4D5C55C5B415}"/>
    <dgm:cxn modelId="{11308EE5-C951-4846-961F-C53259082BC4}" srcId="{4AC60B34-6842-46AB-9C1D-6F732C426B6A}" destId="{221BC4F1-14C4-4955-9273-2BA5C68742E7}" srcOrd="2" destOrd="0" parTransId="{4479D1ED-351C-4EE8-9E40-683FE3AF5650}" sibTransId="{49C48C51-5B5B-4F14-AAA4-D65F0AEF1AFD}"/>
    <dgm:cxn modelId="{2A691770-E09A-4FA4-9A7A-04D72CEF65F9}" srcId="{44E4D69C-F8EA-4723-8150-A4E636FF1120}" destId="{61077C76-E2F9-421D-8A73-2A7B7D6D067E}" srcOrd="1" destOrd="0" parTransId="{E62D21FA-A418-451D-9975-DA21DA35C96A}" sibTransId="{DB4CBB6D-D411-4A3F-9919-2BBB8CF3B581}"/>
    <dgm:cxn modelId="{0F57B081-E7EE-4FFF-9D08-C306B322E1BF}" type="presOf" srcId="{3A9CB91A-4E5E-4EF0-891E-649BB7BB5444}" destId="{798F5000-8821-42A8-9C7A-D36B3670EF59}" srcOrd="0" destOrd="1" presId="urn:microsoft.com/office/officeart/2005/8/layout/hProcess11"/>
    <dgm:cxn modelId="{5A202783-5325-4369-A115-B66A8D0B61BC}" srcId="{44E4D69C-F8EA-4723-8150-A4E636FF1120}" destId="{3A9CB91A-4E5E-4EF0-891E-649BB7BB5444}" srcOrd="0" destOrd="0" parTransId="{00BFDCE4-0237-415C-96D4-938E52550F5B}" sibTransId="{86371CFE-60A5-4715-A71E-8D6582064481}"/>
    <dgm:cxn modelId="{8ACD221B-4AE6-4995-BE9B-A289B7A00FA6}" srcId="{4AC60B34-6842-46AB-9C1D-6F732C426B6A}" destId="{44E4D69C-F8EA-4723-8150-A4E636FF1120}" srcOrd="1" destOrd="0" parTransId="{1A16D81E-A84C-4216-BDB7-F44BF1DFCBF3}" sibTransId="{F9571DC0-EF74-4D08-BC1C-9F3B71E2880D}"/>
    <dgm:cxn modelId="{1C05B64D-8CAD-4825-8D3F-9C06DBC51F70}" type="presOf" srcId="{44E4D69C-F8EA-4723-8150-A4E636FF1120}" destId="{798F5000-8821-42A8-9C7A-D36B3670EF59}" srcOrd="0" destOrd="0" presId="urn:microsoft.com/office/officeart/2005/8/layout/hProcess11"/>
    <dgm:cxn modelId="{7D62009E-9A9A-4E26-9F14-8D7FA69563DB}" type="presOf" srcId="{221BC4F1-14C4-4955-9273-2BA5C68742E7}" destId="{11AD0A62-4992-4AD4-A4A6-ABF263A67F87}" srcOrd="0" destOrd="0" presId="urn:microsoft.com/office/officeart/2005/8/layout/hProcess11"/>
    <dgm:cxn modelId="{966F1E50-1998-4D1D-934E-C031BEC845C6}" type="presOf" srcId="{61077C76-E2F9-421D-8A73-2A7B7D6D067E}" destId="{798F5000-8821-42A8-9C7A-D36B3670EF59}" srcOrd="0" destOrd="2" presId="urn:microsoft.com/office/officeart/2005/8/layout/hProcess11"/>
    <dgm:cxn modelId="{22DA5313-F0CA-4A88-A1D4-79D6D0D0C29D}" srcId="{80A8EFB1-38D3-41CF-A16B-D10F863DCF05}" destId="{D652F7F8-D226-4775-9450-D4E6F3B2C725}" srcOrd="1" destOrd="0" parTransId="{0B318138-0781-408E-8CF9-DBC7E83B8375}" sibTransId="{C9725FF2-E178-4087-91F8-4485823599EF}"/>
    <dgm:cxn modelId="{75947A3C-6066-43B6-90A4-3FD56BB3C74B}" type="presOf" srcId="{21FDC245-8DEA-4522-AA9C-CA0014E7AC56}" destId="{2B44E2A4-AA9A-47FB-B9D7-F3EC905369B0}" srcOrd="0" destOrd="1" presId="urn:microsoft.com/office/officeart/2005/8/layout/hProcess11"/>
    <dgm:cxn modelId="{00F1A5B1-9C33-458A-9299-4A1FAEC86E5A}" srcId="{DEBC6DF0-0C75-450B-8901-9E5C57DA1906}" destId="{80A8EFB1-38D3-41CF-A16B-D10F863DCF05}" srcOrd="1" destOrd="0" parTransId="{E1174002-65AD-4574-A202-74D13F5570C9}" sibTransId="{1E6A3944-D9FB-4263-833F-4C5CAB8A5004}"/>
    <dgm:cxn modelId="{F26549B4-7BD7-48AE-A12F-B6DB41B034C2}" srcId="{4AC60B34-6842-46AB-9C1D-6F732C426B6A}" destId="{DEBC6DF0-0C75-450B-8901-9E5C57DA1906}" srcOrd="3" destOrd="0" parTransId="{298E2B4E-C20C-4B7F-ADC5-5CBB2226EDB3}" sibTransId="{016BC63E-FCE7-4AA2-992F-8477CC8542E2}"/>
    <dgm:cxn modelId="{AE268FAA-66DD-4A7D-BCFC-23C32EFEB0B1}" srcId="{DEBC6DF0-0C75-450B-8901-9E5C57DA1906}" destId="{21FDC245-8DEA-4522-AA9C-CA0014E7AC56}" srcOrd="0" destOrd="0" parTransId="{D64A24D4-118C-483A-B87F-C27AA8DE41CA}" sibTransId="{6ACE5141-B8F4-4912-9AA6-9F622CCC4BFB}"/>
    <dgm:cxn modelId="{6DA29609-B0A1-4607-9CB7-DB0C5E0652B4}" type="presOf" srcId="{70D36703-4625-45B5-BD45-F95C0049E3E4}" destId="{C2F06A47-447A-4ACC-AF80-06E67075F5B6}" srcOrd="0" destOrd="0" presId="urn:microsoft.com/office/officeart/2005/8/layout/hProcess11"/>
    <dgm:cxn modelId="{F3B55791-D397-4EE9-B012-8C9FDFA1477D}" srcId="{70D36703-4625-45B5-BD45-F95C0049E3E4}" destId="{B84E0E0B-03D0-423C-BA91-38804D0EA8E8}" srcOrd="0" destOrd="0" parTransId="{16816D98-88C0-41B6-9DF8-DC45BD9D057A}" sibTransId="{54057000-9614-4D8B-9980-C021DEEADF67}"/>
    <dgm:cxn modelId="{5C3EB218-E31D-4FD1-A9DF-3923E4C00DFE}" type="presOf" srcId="{D652F7F8-D226-4775-9450-D4E6F3B2C725}" destId="{2B44E2A4-AA9A-47FB-B9D7-F3EC905369B0}" srcOrd="0" destOrd="4" presId="urn:microsoft.com/office/officeart/2005/8/layout/hProcess11"/>
    <dgm:cxn modelId="{7978EE85-FA69-4B34-982C-970A1334F671}" type="presOf" srcId="{B84E0E0B-03D0-423C-BA91-38804D0EA8E8}" destId="{C2F06A47-447A-4ACC-AF80-06E67075F5B6}" srcOrd="0" destOrd="1" presId="urn:microsoft.com/office/officeart/2005/8/layout/hProcess11"/>
    <dgm:cxn modelId="{CDA300FE-3AED-4998-BE9C-334E6A982A08}" srcId="{4AC60B34-6842-46AB-9C1D-6F732C426B6A}" destId="{70D36703-4625-45B5-BD45-F95C0049E3E4}" srcOrd="0" destOrd="0" parTransId="{602FDF01-0FF4-4998-8EFA-AA139D946AFA}" sibTransId="{19B9D54F-6AE0-4745-A1C5-3C29FA5DA535}"/>
    <dgm:cxn modelId="{90493D16-F1C9-4BB7-A28D-5E7740248384}" type="presOf" srcId="{DEBC6DF0-0C75-450B-8901-9E5C57DA1906}" destId="{2B44E2A4-AA9A-47FB-B9D7-F3EC905369B0}" srcOrd="0" destOrd="0" presId="urn:microsoft.com/office/officeart/2005/8/layout/hProcess11"/>
    <dgm:cxn modelId="{ADC3490E-5DE2-4B5B-BC14-80531B3B7855}" type="presOf" srcId="{B8A778E1-3F5D-4E1F-BD4C-4BDAB6184A48}" destId="{2B44E2A4-AA9A-47FB-B9D7-F3EC905369B0}" srcOrd="0" destOrd="3" presId="urn:microsoft.com/office/officeart/2005/8/layout/hProcess11"/>
    <dgm:cxn modelId="{74ECBC63-2F46-4766-9AD1-CE98F0AD012C}" srcId="{80A8EFB1-38D3-41CF-A16B-D10F863DCF05}" destId="{052F553C-3F39-4AD8-8CBE-4B7F3225899A}" srcOrd="2" destOrd="0" parTransId="{735EE9A2-0859-4773-9163-0D9BF8476FF2}" sibTransId="{535DA2C5-F81D-42F5-845A-984017FDF476}"/>
    <dgm:cxn modelId="{ED66C977-6665-4CDF-888B-2E139ECC192B}" type="presParOf" srcId="{6F1D5437-D0A7-495B-ADFA-E518482AFD1F}" destId="{B8C27775-09D9-4C3A-A225-FC9F18EBBDDD}" srcOrd="0" destOrd="0" presId="urn:microsoft.com/office/officeart/2005/8/layout/hProcess11"/>
    <dgm:cxn modelId="{BF4E43A1-9D53-4B61-A509-95B3CDAB253D}" type="presParOf" srcId="{6F1D5437-D0A7-495B-ADFA-E518482AFD1F}" destId="{674396BC-5F78-44E2-88B4-388E7141BDC4}" srcOrd="1" destOrd="0" presId="urn:microsoft.com/office/officeart/2005/8/layout/hProcess11"/>
    <dgm:cxn modelId="{C73A9F6B-BD7E-4406-816E-9BEB459038A3}" type="presParOf" srcId="{674396BC-5F78-44E2-88B4-388E7141BDC4}" destId="{DFA12ABE-424B-4316-8E7C-9D618C38D1D0}" srcOrd="0" destOrd="0" presId="urn:microsoft.com/office/officeart/2005/8/layout/hProcess11"/>
    <dgm:cxn modelId="{4404DF8A-CC81-4C46-9445-1B6832617DA2}" type="presParOf" srcId="{DFA12ABE-424B-4316-8E7C-9D618C38D1D0}" destId="{C2F06A47-447A-4ACC-AF80-06E67075F5B6}" srcOrd="0" destOrd="0" presId="urn:microsoft.com/office/officeart/2005/8/layout/hProcess11"/>
    <dgm:cxn modelId="{9863B21A-30B6-4653-8A83-8E17455EFDED}" type="presParOf" srcId="{DFA12ABE-424B-4316-8E7C-9D618C38D1D0}" destId="{2034E2E1-77ED-402B-9364-5759672B7282}" srcOrd="1" destOrd="0" presId="urn:microsoft.com/office/officeart/2005/8/layout/hProcess11"/>
    <dgm:cxn modelId="{B5625C29-893C-417A-BF00-9D661D97517F}" type="presParOf" srcId="{DFA12ABE-424B-4316-8E7C-9D618C38D1D0}" destId="{1138120B-26AB-445A-BFC2-BB4F5339EDC3}" srcOrd="2" destOrd="0" presId="urn:microsoft.com/office/officeart/2005/8/layout/hProcess11"/>
    <dgm:cxn modelId="{D40EEED2-22E6-4FF5-BE7C-95A820351A7F}" type="presParOf" srcId="{674396BC-5F78-44E2-88B4-388E7141BDC4}" destId="{C375FDB1-2ECA-422C-BB2B-8914F4B9BAC0}" srcOrd="1" destOrd="0" presId="urn:microsoft.com/office/officeart/2005/8/layout/hProcess11"/>
    <dgm:cxn modelId="{D590CEA0-870A-47F0-9851-633FCCF12062}" type="presParOf" srcId="{674396BC-5F78-44E2-88B4-388E7141BDC4}" destId="{C825B9BE-725D-4737-9857-789D672B5AE9}" srcOrd="2" destOrd="0" presId="urn:microsoft.com/office/officeart/2005/8/layout/hProcess11"/>
    <dgm:cxn modelId="{3D35AEFB-E4DC-44EF-9E96-E1B8517635F3}" type="presParOf" srcId="{C825B9BE-725D-4737-9857-789D672B5AE9}" destId="{798F5000-8821-42A8-9C7A-D36B3670EF59}" srcOrd="0" destOrd="0" presId="urn:microsoft.com/office/officeart/2005/8/layout/hProcess11"/>
    <dgm:cxn modelId="{6684DEE0-EA18-4406-A30C-473A4BC7A835}" type="presParOf" srcId="{C825B9BE-725D-4737-9857-789D672B5AE9}" destId="{33DF9A9D-F9F5-4B28-9C96-2C381EF6D529}" srcOrd="1" destOrd="0" presId="urn:microsoft.com/office/officeart/2005/8/layout/hProcess11"/>
    <dgm:cxn modelId="{2685E6B6-02D2-4D86-A09F-A233C9036678}" type="presParOf" srcId="{C825B9BE-725D-4737-9857-789D672B5AE9}" destId="{0B9B4797-64B8-439C-BCA9-293D5A83F9CF}" srcOrd="2" destOrd="0" presId="urn:microsoft.com/office/officeart/2005/8/layout/hProcess11"/>
    <dgm:cxn modelId="{66D4952B-2AF5-4AB4-BB9A-F499AA3ED861}" type="presParOf" srcId="{674396BC-5F78-44E2-88B4-388E7141BDC4}" destId="{750FA89C-EC38-4E78-805E-44D885138A26}" srcOrd="3" destOrd="0" presId="urn:microsoft.com/office/officeart/2005/8/layout/hProcess11"/>
    <dgm:cxn modelId="{FD46F8A7-DDA2-4549-BAF8-D69F393F95E2}" type="presParOf" srcId="{674396BC-5F78-44E2-88B4-388E7141BDC4}" destId="{0B5A3690-8D99-418B-8B31-9002668B97BC}" srcOrd="4" destOrd="0" presId="urn:microsoft.com/office/officeart/2005/8/layout/hProcess11"/>
    <dgm:cxn modelId="{7398C666-B711-4164-8E6E-2A55FFD5E809}" type="presParOf" srcId="{0B5A3690-8D99-418B-8B31-9002668B97BC}" destId="{11AD0A62-4992-4AD4-A4A6-ABF263A67F87}" srcOrd="0" destOrd="0" presId="urn:microsoft.com/office/officeart/2005/8/layout/hProcess11"/>
    <dgm:cxn modelId="{43A39AEA-7138-4B08-B7C8-0FCB8F53CF8F}" type="presParOf" srcId="{0B5A3690-8D99-418B-8B31-9002668B97BC}" destId="{8FABA20A-15DF-4903-8D2C-5CCD8B565BFD}" srcOrd="1" destOrd="0" presId="urn:microsoft.com/office/officeart/2005/8/layout/hProcess11"/>
    <dgm:cxn modelId="{E7A4993D-2E85-41B1-AE8E-959B37E1CDCB}" type="presParOf" srcId="{0B5A3690-8D99-418B-8B31-9002668B97BC}" destId="{B5A50EE8-0711-4DF0-94F4-3D5A8310164B}" srcOrd="2" destOrd="0" presId="urn:microsoft.com/office/officeart/2005/8/layout/hProcess11"/>
    <dgm:cxn modelId="{58C1C278-AE83-45A3-A5D9-82266346585F}" type="presParOf" srcId="{674396BC-5F78-44E2-88B4-388E7141BDC4}" destId="{284740C3-8FF8-4D6B-BECA-B034BC07EF55}" srcOrd="5" destOrd="0" presId="urn:microsoft.com/office/officeart/2005/8/layout/hProcess11"/>
    <dgm:cxn modelId="{5015845E-F893-4FDD-AC12-5CA657E5D191}" type="presParOf" srcId="{674396BC-5F78-44E2-88B4-388E7141BDC4}" destId="{99272CF0-9302-4203-9F41-08E76654F0A7}" srcOrd="6" destOrd="0" presId="urn:microsoft.com/office/officeart/2005/8/layout/hProcess11"/>
    <dgm:cxn modelId="{04DB0DA8-57EF-42BA-967E-8D1E4359AC4D}" type="presParOf" srcId="{99272CF0-9302-4203-9F41-08E76654F0A7}" destId="{2B44E2A4-AA9A-47FB-B9D7-F3EC905369B0}" srcOrd="0" destOrd="0" presId="urn:microsoft.com/office/officeart/2005/8/layout/hProcess11"/>
    <dgm:cxn modelId="{32F5E76C-7BA6-40AD-8DA2-29BB2EFC6584}" type="presParOf" srcId="{99272CF0-9302-4203-9F41-08E76654F0A7}" destId="{2B90D7E9-4B00-4BF8-818B-B637F3702464}" srcOrd="1" destOrd="0" presId="urn:microsoft.com/office/officeart/2005/8/layout/hProcess11"/>
    <dgm:cxn modelId="{106B1EAD-0A9F-4D74-A8F0-AB7D59A61C7F}" type="presParOf" srcId="{99272CF0-9302-4203-9F41-08E76654F0A7}" destId="{2967FAC9-80EC-4BC1-BE58-2E08A1549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DE763-67D6-4F80-B3DB-1E5B75A15AD4}">
      <dsp:nvSpPr>
        <dsp:cNvPr id="0" name=""/>
        <dsp:cNvSpPr/>
      </dsp:nvSpPr>
      <dsp:spPr>
        <a:xfrm>
          <a:off x="0" y="37763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8172A-6EE8-4C53-91CA-854A18FB2EF8}">
      <dsp:nvSpPr>
        <dsp:cNvPr id="0" name=""/>
        <dsp:cNvSpPr/>
      </dsp:nvSpPr>
      <dsp:spPr>
        <a:xfrm>
          <a:off x="428710" y="2339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REEMPLAZOS ARTICULARES </a:t>
          </a:r>
          <a:endParaRPr lang="es-MX" sz="1800" b="1" kern="1200" dirty="0">
            <a:solidFill>
              <a:srgbClr val="92D050"/>
            </a:solidFill>
          </a:endParaRPr>
        </a:p>
      </dsp:txBody>
      <dsp:txXfrm>
        <a:off x="463295" y="57980"/>
        <a:ext cx="5932772" cy="639310"/>
      </dsp:txXfrm>
    </dsp:sp>
    <dsp:sp modelId="{EDA13418-4CD6-4B75-84CA-3208E14D920C}">
      <dsp:nvSpPr>
        <dsp:cNvPr id="0" name=""/>
        <dsp:cNvSpPr/>
      </dsp:nvSpPr>
      <dsp:spPr>
        <a:xfrm>
          <a:off x="0" y="146627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D1291-A2A9-4D9A-8804-C65847D28FF7}">
      <dsp:nvSpPr>
        <dsp:cNvPr id="0" name=""/>
        <dsp:cNvSpPr/>
      </dsp:nvSpPr>
      <dsp:spPr>
        <a:xfrm>
          <a:off x="428710" y="111203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CIRUGIA CARDIOVASCULAR </a:t>
          </a:r>
          <a:endParaRPr lang="es-MX" sz="1800" b="1" kern="12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295" y="1146620"/>
        <a:ext cx="5932772" cy="639310"/>
      </dsp:txXfrm>
    </dsp:sp>
    <dsp:sp modelId="{BDBEDAAD-E316-47DB-AED0-14437A9BDE9B}">
      <dsp:nvSpPr>
        <dsp:cNvPr id="0" name=""/>
        <dsp:cNvSpPr/>
      </dsp:nvSpPr>
      <dsp:spPr>
        <a:xfrm>
          <a:off x="0" y="255491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A438-42DA-4371-B4A3-7934863D4D91}">
      <dsp:nvSpPr>
        <dsp:cNvPr id="0" name=""/>
        <dsp:cNvSpPr/>
      </dsp:nvSpPr>
      <dsp:spPr>
        <a:xfrm>
          <a:off x="428710" y="220067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CO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HEMODINAMIA Y RADIOLOGIA INTERVENCIONISTA </a:t>
          </a:r>
          <a:endParaRPr lang="es-MX" sz="1800" b="1" kern="12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295" y="2235260"/>
        <a:ext cx="5932772" cy="639310"/>
      </dsp:txXfrm>
    </dsp:sp>
    <dsp:sp modelId="{59C9595E-E246-438E-BEBA-E0EF5D5C3A71}">
      <dsp:nvSpPr>
        <dsp:cNvPr id="0" name=""/>
        <dsp:cNvSpPr/>
      </dsp:nvSpPr>
      <dsp:spPr>
        <a:xfrm>
          <a:off x="0" y="364355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FF88F-9044-4159-8D39-B666BFECF068}">
      <dsp:nvSpPr>
        <dsp:cNvPr id="0" name=""/>
        <dsp:cNvSpPr/>
      </dsp:nvSpPr>
      <dsp:spPr>
        <a:xfrm>
          <a:off x="428710" y="328931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PEDIATRIA Y NEONATOLOGIA </a:t>
          </a:r>
          <a:endParaRPr lang="es-MX" sz="1800" b="1" kern="12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295" y="3323900"/>
        <a:ext cx="593277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ED662-DBC9-4486-9BC9-37BD4BA37313}">
      <dsp:nvSpPr>
        <dsp:cNvPr id="0" name=""/>
        <dsp:cNvSpPr/>
      </dsp:nvSpPr>
      <dsp:spPr>
        <a:xfrm>
          <a:off x="0" y="37763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B1448-A2BE-4FCF-8A39-60BBDEC6B58F}">
      <dsp:nvSpPr>
        <dsp:cNvPr id="0" name=""/>
        <dsp:cNvSpPr/>
      </dsp:nvSpPr>
      <dsp:spPr>
        <a:xfrm>
          <a:off x="428710" y="2339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CIRUGIA ABDOMINAL COMPLEJA</a:t>
          </a:r>
          <a:endParaRPr lang="es-MX" sz="1800" b="1" kern="1200" dirty="0">
            <a:solidFill>
              <a:srgbClr val="92D050"/>
            </a:solidFill>
          </a:endParaRPr>
        </a:p>
      </dsp:txBody>
      <dsp:txXfrm>
        <a:off x="463295" y="57980"/>
        <a:ext cx="5932772" cy="639310"/>
      </dsp:txXfrm>
    </dsp:sp>
    <dsp:sp modelId="{DEEACBF5-E58A-4EB9-9A4F-1B6D04AE0B6C}">
      <dsp:nvSpPr>
        <dsp:cNvPr id="0" name=""/>
        <dsp:cNvSpPr/>
      </dsp:nvSpPr>
      <dsp:spPr>
        <a:xfrm>
          <a:off x="0" y="146627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1E603-CE8D-4492-AE4A-7126FA59BA59}">
      <dsp:nvSpPr>
        <dsp:cNvPr id="0" name=""/>
        <dsp:cNvSpPr/>
      </dsp:nvSpPr>
      <dsp:spPr>
        <a:xfrm>
          <a:off x="428710" y="111203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NEUROCIRUGIA</a:t>
          </a:r>
        </a:p>
      </dsp:txBody>
      <dsp:txXfrm>
        <a:off x="463295" y="1146620"/>
        <a:ext cx="5932772" cy="639310"/>
      </dsp:txXfrm>
    </dsp:sp>
    <dsp:sp modelId="{C1EA1A49-83D1-47E8-A170-B6905BCF716C}">
      <dsp:nvSpPr>
        <dsp:cNvPr id="0" name=""/>
        <dsp:cNvSpPr/>
      </dsp:nvSpPr>
      <dsp:spPr>
        <a:xfrm>
          <a:off x="0" y="255491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51832-68E7-4D70-AEB2-4D9F52605A03}">
      <dsp:nvSpPr>
        <dsp:cNvPr id="0" name=""/>
        <dsp:cNvSpPr/>
      </dsp:nvSpPr>
      <dsp:spPr>
        <a:xfrm>
          <a:off x="428710" y="220067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NEUROINTERVENCIONISMO</a:t>
          </a:r>
        </a:p>
      </dsp:txBody>
      <dsp:txXfrm>
        <a:off x="463295" y="2235260"/>
        <a:ext cx="5932772" cy="639310"/>
      </dsp:txXfrm>
    </dsp:sp>
    <dsp:sp modelId="{29182049-EDAA-4A45-B7D3-9C51843B2C6D}">
      <dsp:nvSpPr>
        <dsp:cNvPr id="0" name=""/>
        <dsp:cNvSpPr/>
      </dsp:nvSpPr>
      <dsp:spPr>
        <a:xfrm>
          <a:off x="0" y="3643555"/>
          <a:ext cx="857420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24E8-28DB-4326-96FE-3F1490B2776B}">
      <dsp:nvSpPr>
        <dsp:cNvPr id="0" name=""/>
        <dsp:cNvSpPr/>
      </dsp:nvSpPr>
      <dsp:spPr>
        <a:xfrm>
          <a:off x="428710" y="3289315"/>
          <a:ext cx="600194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59" tIns="0" rIns="2268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CIRUGIA VASCULAR PERIFERICA </a:t>
          </a:r>
        </a:p>
      </dsp:txBody>
      <dsp:txXfrm>
        <a:off x="463295" y="3323900"/>
        <a:ext cx="5932772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27775-09D9-4C3A-A225-FC9F18EBBDDD}">
      <dsp:nvSpPr>
        <dsp:cNvPr id="0" name=""/>
        <dsp:cNvSpPr/>
      </dsp:nvSpPr>
      <dsp:spPr>
        <a:xfrm>
          <a:off x="810182" y="1317805"/>
          <a:ext cx="9414688" cy="2328698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F06A47-447A-4ACC-AF80-06E67075F5B6}">
      <dsp:nvSpPr>
        <dsp:cNvPr id="0" name=""/>
        <dsp:cNvSpPr/>
      </dsp:nvSpPr>
      <dsp:spPr>
        <a:xfrm>
          <a:off x="674879" y="0"/>
          <a:ext cx="1831842" cy="19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err="1" smtClean="0">
              <a:solidFill>
                <a:schemeClr val="tx1"/>
              </a:solidFill>
            </a:rPr>
            <a:t>Primera</a:t>
          </a:r>
          <a:r>
            <a:rPr lang="en-US" sz="1600" b="1" kern="1200" noProof="0" dirty="0" smtClean="0">
              <a:solidFill>
                <a:schemeClr val="tx1"/>
              </a:solidFill>
            </a:rPr>
            <a:t> </a:t>
          </a:r>
          <a:r>
            <a:rPr lang="en-US" sz="1600" b="1" kern="1200" noProof="0" dirty="0" err="1" smtClean="0">
              <a:solidFill>
                <a:schemeClr val="tx1"/>
              </a:solidFill>
            </a:rPr>
            <a:t>fase</a:t>
          </a:r>
          <a:r>
            <a:rPr lang="en-US" sz="1600" b="1" kern="1200" noProof="0" dirty="0" smtClean="0">
              <a:solidFill>
                <a:schemeClr val="tx1"/>
              </a:solidFill>
            </a:rPr>
            <a:t>:</a:t>
          </a:r>
          <a:endParaRPr lang="en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>
              <a:solidFill>
                <a:schemeClr val="tx1"/>
              </a:solidFill>
            </a:rPr>
            <a:t>Recibir</a:t>
          </a:r>
          <a:r>
            <a:rPr lang="en-US" sz="1600" b="0" kern="1200" noProof="0" dirty="0" smtClean="0">
              <a:solidFill>
                <a:schemeClr val="tx1"/>
              </a:solidFill>
            </a:rPr>
            <a:t> la HC e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identificar</a:t>
          </a:r>
          <a:r>
            <a:rPr lang="en-US" sz="1600" b="0" kern="1200" noProof="0" dirty="0" smtClean="0">
              <a:solidFill>
                <a:schemeClr val="tx1"/>
              </a:solidFill>
            </a:rPr>
            <a:t> las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necesidades</a:t>
          </a:r>
          <a:r>
            <a:rPr lang="en-US" sz="1600" b="0" kern="1200" noProof="0" dirty="0" smtClean="0">
              <a:solidFill>
                <a:schemeClr val="tx1"/>
              </a:solidFill>
            </a:rPr>
            <a:t> del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paciente</a:t>
          </a:r>
          <a:endParaRPr lang="en-US" sz="1600" b="0" kern="1200" noProof="0" dirty="0">
            <a:solidFill>
              <a:schemeClr val="tx1"/>
            </a:solidFill>
          </a:endParaRPr>
        </a:p>
      </dsp:txBody>
      <dsp:txXfrm>
        <a:off x="674879" y="0"/>
        <a:ext cx="1831842" cy="1985724"/>
      </dsp:txXfrm>
    </dsp:sp>
    <dsp:sp modelId="{2034E2E1-77ED-402B-9364-5759672B7282}">
      <dsp:nvSpPr>
        <dsp:cNvPr id="0" name=""/>
        <dsp:cNvSpPr/>
      </dsp:nvSpPr>
      <dsp:spPr>
        <a:xfrm>
          <a:off x="1517121" y="2149268"/>
          <a:ext cx="496431" cy="4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8F5000-8821-42A8-9C7A-D36B3670EF59}">
      <dsp:nvSpPr>
        <dsp:cNvPr id="0" name=""/>
        <dsp:cNvSpPr/>
      </dsp:nvSpPr>
      <dsp:spPr>
        <a:xfrm>
          <a:off x="2767454" y="2978586"/>
          <a:ext cx="1669104" cy="19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err="1" smtClean="0"/>
            <a:t>Segunda</a:t>
          </a:r>
          <a:r>
            <a:rPr lang="en-US" sz="1600" b="1" kern="1200" noProof="0" dirty="0" smtClean="0"/>
            <a:t> </a:t>
          </a:r>
          <a:r>
            <a:rPr lang="en-US" sz="1600" b="1" kern="1200" noProof="0" dirty="0" err="1" smtClean="0"/>
            <a:t>fase</a:t>
          </a:r>
          <a:r>
            <a:rPr lang="en-US" sz="1600" b="1" kern="1200" noProof="0" dirty="0" smtClean="0"/>
            <a:t> </a:t>
          </a:r>
          <a:endParaRPr lang="en-US" sz="1600" b="1" kern="1200" baseline="0" noProof="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/>
            <a:t>Arreglos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logisticos</a:t>
          </a:r>
          <a:r>
            <a:rPr lang="en-US" sz="1600" b="0" kern="1200" noProof="0" dirty="0" smtClean="0"/>
            <a:t> y de </a:t>
          </a:r>
          <a:r>
            <a:rPr lang="en-US" sz="1600" b="0" kern="1200" noProof="0" dirty="0" err="1" smtClean="0"/>
            <a:t>coordinacion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medica</a:t>
          </a:r>
          <a:r>
            <a:rPr lang="en-US" sz="1600" b="0" kern="1200" noProof="0" dirty="0" smtClean="0"/>
            <a:t> 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noProof="0" dirty="0"/>
        </a:p>
      </dsp:txBody>
      <dsp:txXfrm>
        <a:off x="2767454" y="2978586"/>
        <a:ext cx="1669104" cy="1985724"/>
      </dsp:txXfrm>
    </dsp:sp>
    <dsp:sp modelId="{33DF9A9D-F9F5-4B28-9C96-2C381EF6D529}">
      <dsp:nvSpPr>
        <dsp:cNvPr id="0" name=""/>
        <dsp:cNvSpPr/>
      </dsp:nvSpPr>
      <dsp:spPr>
        <a:xfrm>
          <a:off x="3486281" y="2172635"/>
          <a:ext cx="496431" cy="4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AD0A62-4992-4AD4-A4A6-ABF263A67F87}">
      <dsp:nvSpPr>
        <dsp:cNvPr id="0" name=""/>
        <dsp:cNvSpPr/>
      </dsp:nvSpPr>
      <dsp:spPr>
        <a:xfrm>
          <a:off x="3891057" y="0"/>
          <a:ext cx="1611254" cy="19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 smtClean="0"/>
        </a:p>
      </dsp:txBody>
      <dsp:txXfrm>
        <a:off x="3891057" y="0"/>
        <a:ext cx="1611254" cy="1985724"/>
      </dsp:txXfrm>
    </dsp:sp>
    <dsp:sp modelId="{8FABA20A-15DF-4903-8D2C-5CCD8B565BFD}">
      <dsp:nvSpPr>
        <dsp:cNvPr id="0" name=""/>
        <dsp:cNvSpPr/>
      </dsp:nvSpPr>
      <dsp:spPr>
        <a:xfrm>
          <a:off x="5313410" y="2149268"/>
          <a:ext cx="496431" cy="4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4E2A4-AA9A-47FB-B9D7-F3EC905369B0}">
      <dsp:nvSpPr>
        <dsp:cNvPr id="0" name=""/>
        <dsp:cNvSpPr/>
      </dsp:nvSpPr>
      <dsp:spPr>
        <a:xfrm>
          <a:off x="6343079" y="2978586"/>
          <a:ext cx="4152671" cy="19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err="1" smtClean="0"/>
            <a:t>Ultima</a:t>
          </a:r>
          <a:r>
            <a:rPr lang="en-US" sz="1600" b="1" kern="1200" noProof="0" dirty="0" smtClean="0"/>
            <a:t> </a:t>
          </a:r>
          <a:r>
            <a:rPr lang="en-US" sz="1600" b="1" kern="1200" noProof="0" dirty="0" err="1" smtClean="0"/>
            <a:t>fase</a:t>
          </a:r>
          <a:endParaRPr lang="en-US" sz="1600" b="1" kern="1200" baseline="0" noProof="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/>
            <a:t>Logistica</a:t>
          </a:r>
          <a:r>
            <a:rPr lang="en-US" sz="1600" b="0" kern="1200" noProof="0" dirty="0" smtClean="0"/>
            <a:t> del </a:t>
          </a:r>
          <a:r>
            <a:rPr lang="en-US" sz="1600" b="0" kern="1200" noProof="0" dirty="0" err="1" smtClean="0"/>
            <a:t>regreso</a:t>
          </a:r>
          <a:r>
            <a:rPr lang="en-US" sz="1600" b="0" kern="1200" noProof="0" dirty="0" smtClean="0"/>
            <a:t>: </a:t>
          </a:r>
          <a:r>
            <a:rPr lang="en-US" sz="1600" b="0" kern="1200" noProof="0" dirty="0" err="1" smtClean="0"/>
            <a:t>Guias</a:t>
          </a:r>
          <a:r>
            <a:rPr lang="en-US" sz="1600" b="0" kern="1200" noProof="0" dirty="0" smtClean="0"/>
            <a:t> para </a:t>
          </a:r>
          <a:r>
            <a:rPr lang="en-US" sz="1600" b="0" kern="1200" noProof="0" dirty="0" err="1" smtClean="0"/>
            <a:t>Transporte</a:t>
          </a:r>
          <a:r>
            <a:rPr lang="en-US" sz="1600" b="0" kern="1200" noProof="0" dirty="0" smtClean="0"/>
            <a:t> de </a:t>
          </a:r>
          <a:r>
            <a:rPr lang="en-US" sz="1600" b="0" kern="1200" noProof="0" dirty="0" err="1" smtClean="0"/>
            <a:t>pasajeros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en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condiciones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médicas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especiales</a:t>
          </a:r>
          <a:r>
            <a:rPr lang="en-US" sz="1600" b="0" kern="1200" noProof="0" dirty="0" smtClean="0"/>
            <a:t> 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/>
            <a:t>Apoyo</a:t>
          </a:r>
          <a:r>
            <a:rPr lang="en-US" sz="1600" b="0" kern="1200" noProof="0" dirty="0" smtClean="0"/>
            <a:t> Inter-</a:t>
          </a:r>
          <a:r>
            <a:rPr lang="en-US" sz="1600" b="0" kern="1200" noProof="0" dirty="0" err="1" smtClean="0"/>
            <a:t>institucional</a:t>
          </a:r>
          <a:endParaRPr lang="en-US" sz="1600" b="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/>
            <a:t>Previsión</a:t>
          </a:r>
          <a:r>
            <a:rPr lang="en-US" sz="1600" b="0" kern="1200" noProof="0" dirty="0" smtClean="0"/>
            <a:t> de </a:t>
          </a:r>
          <a:r>
            <a:rPr lang="en-US" sz="1600" b="0" kern="1200" noProof="0" dirty="0" err="1" smtClean="0"/>
            <a:t>contingencias</a:t>
          </a:r>
          <a:endParaRPr lang="en-US" sz="1600" b="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/>
            <a:t>Regreso</a:t>
          </a:r>
          <a:r>
            <a:rPr lang="en-US" sz="1600" b="0" kern="1200" noProof="0" dirty="0" smtClean="0"/>
            <a:t> del </a:t>
          </a:r>
          <a:r>
            <a:rPr lang="en-US" sz="1600" b="0" kern="1200" noProof="0" dirty="0" err="1" smtClean="0"/>
            <a:t>paciente</a:t>
          </a:r>
          <a:endParaRPr lang="en-US" sz="1600" b="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/>
            <a:t>Interacción</a:t>
          </a:r>
          <a:r>
            <a:rPr lang="en-US" sz="1600" b="0" kern="1200" noProof="0" dirty="0" smtClean="0"/>
            <a:t> con </a:t>
          </a:r>
          <a:r>
            <a:rPr lang="en-US" sz="1600" b="0" kern="1200" noProof="0" dirty="0" err="1" smtClean="0"/>
            <a:t>Sanidad</a:t>
          </a:r>
          <a:r>
            <a:rPr lang="en-US" sz="1600" b="0" kern="1200" noProof="0" dirty="0" smtClean="0"/>
            <a:t> </a:t>
          </a:r>
          <a:r>
            <a:rPr lang="en-US" sz="1600" b="0" kern="1200" noProof="0" dirty="0" err="1" smtClean="0"/>
            <a:t>Aeroportuaria</a:t>
          </a:r>
          <a:r>
            <a:rPr lang="en-US" sz="1600" b="0" kern="1200" noProof="0" dirty="0" smtClean="0"/>
            <a:t>: Clear to flight   </a:t>
          </a:r>
          <a:endParaRPr lang="en-US" sz="1600" b="0" kern="1200" noProof="0" dirty="0"/>
        </a:p>
      </dsp:txBody>
      <dsp:txXfrm>
        <a:off x="6343079" y="2978586"/>
        <a:ext cx="4152671" cy="1985724"/>
      </dsp:txXfrm>
    </dsp:sp>
    <dsp:sp modelId="{2B90D7E9-4B00-4BF8-818B-B637F3702464}">
      <dsp:nvSpPr>
        <dsp:cNvPr id="0" name=""/>
        <dsp:cNvSpPr/>
      </dsp:nvSpPr>
      <dsp:spPr>
        <a:xfrm>
          <a:off x="7390047" y="2233939"/>
          <a:ext cx="496431" cy="4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078B4D-4CDF-4DD0-8787-83410FC0121B}" type="datetimeFigureOut">
              <a:rPr lang="es-MX" smtClean="0"/>
              <a:t>04/08/2017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764C6A-F999-4DA2-BA33-236930437C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76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F35C3B-DB0E-4456-A77C-74CA62908B02}" type="datetimeFigureOut">
              <a:rPr lang="es-MX" smtClean="0"/>
              <a:t>04/08/2017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2B7DA7-6CDF-495F-9E38-2136E8FEFC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8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6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2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82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7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29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5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98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5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0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9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C3AA-1882-E041-B5DA-AC44E82786BE}" type="datetimeFigureOut">
              <a:rPr lang="es-ES" smtClean="0"/>
              <a:t>04/08/2017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E2B8-BA40-FE49-82B5-625D58880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97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729" y="3323288"/>
            <a:ext cx="11869271" cy="1470025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TURISMO MÉDICO, LOGÍSTICA, OBLIGACIONES OPERADOR Y ARTICULACIÓN CON SANIDADES </a:t>
            </a:r>
            <a:r>
              <a:rPr lang="es-CO" b="1" dirty="0" smtClean="0">
                <a:solidFill>
                  <a:schemeClr val="bg1"/>
                </a:solidFill>
              </a:rPr>
              <a:t/>
            </a:r>
            <a:br>
              <a:rPr lang="es-CO" b="1" dirty="0" smtClean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41418" y="4762500"/>
            <a:ext cx="85344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Sanitas International </a:t>
            </a:r>
            <a:r>
              <a:rPr lang="es-MX" dirty="0" err="1">
                <a:solidFill>
                  <a:schemeClr val="bg1"/>
                </a:solidFill>
              </a:rPr>
              <a:t>Organization</a:t>
            </a:r>
            <a:r>
              <a:rPr lang="es-MX" dirty="0">
                <a:solidFill>
                  <a:schemeClr val="bg1"/>
                </a:solidFill>
              </a:rPr>
              <a:t> </a:t>
            </a:r>
            <a:endParaRPr lang="es-MX" dirty="0" smtClean="0">
              <a:solidFill>
                <a:schemeClr val="bg1"/>
              </a:solidFill>
            </a:endParaRP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Oficina Internacional</a:t>
            </a: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Agosto, 2017</a:t>
            </a: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Dra. Tatiana Forestieri</a:t>
            </a: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Coordinadora Médica 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1216640" cy="1005522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DISTRIBUCION DE CATEGORIAS DE TURISMO MÉDICO EN COLOMBIA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2524" y="6252806"/>
            <a:ext cx="1072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Sector del turismo de salud: caso de </a:t>
            </a:r>
            <a:r>
              <a:rPr lang="es-CO" dirty="0" smtClean="0"/>
              <a:t>Colombia, </a:t>
            </a:r>
            <a:r>
              <a:rPr lang="es-CO" dirty="0" err="1" smtClean="0"/>
              <a:t>Health</a:t>
            </a:r>
            <a:r>
              <a:rPr lang="es-CO" dirty="0" smtClean="0"/>
              <a:t> </a:t>
            </a:r>
            <a:r>
              <a:rPr lang="es-CO" dirty="0" err="1"/>
              <a:t>tourism</a:t>
            </a:r>
            <a:r>
              <a:rPr lang="es-CO" dirty="0"/>
              <a:t> sector: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Colombian</a:t>
            </a:r>
            <a:r>
              <a:rPr lang="es-CO" dirty="0"/>
              <a:t> </a:t>
            </a:r>
            <a:r>
              <a:rPr lang="es-CO" dirty="0" smtClean="0"/>
              <a:t>case, Mario </a:t>
            </a:r>
            <a:r>
              <a:rPr lang="es-CO" dirty="0"/>
              <a:t>de la Puente</a:t>
            </a:r>
            <a:r>
              <a:rPr lang="es-CO" dirty="0" smtClean="0"/>
              <a:t>*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25585"/>
              </p:ext>
            </p:extLst>
          </p:nvPr>
        </p:nvGraphicFramePr>
        <p:xfrm>
          <a:off x="1234440" y="1356360"/>
          <a:ext cx="9890760" cy="469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3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440" y="318"/>
            <a:ext cx="11719560" cy="1143000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PREVISION DEL CRECIMIENTO DE TURISMO DE SALUD PARA COLOMBIA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57160" y="2148840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TASA DE PARTICIPACION DE COLOMBIA APROX: 5%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7757160" y="3511133"/>
            <a:ext cx="301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TASA DE CRECIMIENTO DEL MERCADO APROX: 15% PARA TODAS LAS CATEGORIAS </a:t>
            </a:r>
            <a:endParaRPr lang="es-CO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70881"/>
              </p:ext>
            </p:extLst>
          </p:nvPr>
        </p:nvGraphicFramePr>
        <p:xfrm>
          <a:off x="673100" y="1990804"/>
          <a:ext cx="6626860" cy="2901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3439"/>
                <a:gridCol w="1460354"/>
                <a:gridCol w="1362997"/>
                <a:gridCol w="1720070"/>
              </a:tblGrid>
              <a:tr h="16145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CATEGORIA DE TURISMO DE SALUD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MUNDIAL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COLOMBIA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PREVISION DE TURISTAS DE SALUD A 2020 PARA COLOMBIA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16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MEDICINA CURATIVA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71000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5400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35500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33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MEDICINA ESTETICA Y PREVENTIVA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2600000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4300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130000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16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BIENESTAR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72100000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5200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2884000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673100" y="5400437"/>
            <a:ext cx="179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Proexport</a:t>
            </a:r>
            <a:r>
              <a:rPr lang="es-CO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 2014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9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33015" y="-122831"/>
            <a:ext cx="9234985" cy="1323833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bg1"/>
                </a:solidFill>
              </a:rPr>
              <a:t>TURISMO </a:t>
            </a:r>
            <a:r>
              <a:rPr lang="es-CO" sz="3600" b="1" dirty="0" smtClean="0">
                <a:solidFill>
                  <a:schemeClr val="bg1"/>
                </a:solidFill>
              </a:rPr>
              <a:t>MÉDICO: CASO COLOMBIA </a:t>
            </a:r>
            <a:endParaRPr lang="en-US" altLang="es-CO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949218" y="55889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88621" y="1502688"/>
            <a:ext cx="56678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Sector clave </a:t>
            </a:r>
            <a:r>
              <a:rPr lang="es-CO" dirty="0"/>
              <a:t>a impulsar para facilitar el </a:t>
            </a:r>
            <a:r>
              <a:rPr lang="es-CO" dirty="0" smtClean="0"/>
              <a:t>desarrollo económico </a:t>
            </a:r>
            <a:r>
              <a:rPr lang="es-CO" dirty="0"/>
              <a:t>y social del </a:t>
            </a:r>
            <a:r>
              <a:rPr lang="es-CO" dirty="0" smtClean="0"/>
              <a:t>país</a:t>
            </a:r>
            <a:r>
              <a:rPr lang="es-CO" dirty="0"/>
              <a:t>.</a:t>
            </a:r>
            <a:endParaRPr lang="es-CO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El </a:t>
            </a:r>
            <a:r>
              <a:rPr lang="es-CO" dirty="0" smtClean="0"/>
              <a:t>Gobierno, a través de alianzas estratégicas ha ido estableciendo </a:t>
            </a:r>
            <a:r>
              <a:rPr lang="es-CO" dirty="0"/>
              <a:t>estrategias </a:t>
            </a:r>
            <a:r>
              <a:rPr lang="es-CO" dirty="0" smtClean="0"/>
              <a:t>para que </a:t>
            </a:r>
            <a:r>
              <a:rPr lang="es-CO" dirty="0"/>
              <a:t>las empresas </a:t>
            </a:r>
            <a:r>
              <a:rPr lang="es-CO" dirty="0" smtClean="0"/>
              <a:t>compitan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Mayor </a:t>
            </a:r>
            <a:r>
              <a:rPr lang="es-CO" dirty="0"/>
              <a:t>valor </a:t>
            </a:r>
            <a:r>
              <a:rPr lang="es-CO" dirty="0" smtClean="0"/>
              <a:t>agregado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Oferta de </a:t>
            </a:r>
            <a:r>
              <a:rPr lang="es-CO" dirty="0"/>
              <a:t>tratamientos </a:t>
            </a:r>
            <a:r>
              <a:rPr lang="es-CO" dirty="0" smtClean="0"/>
              <a:t>y procedimientos </a:t>
            </a:r>
            <a:r>
              <a:rPr lang="es-CO" dirty="0"/>
              <a:t>con altos estándares de calidad</a:t>
            </a:r>
            <a:r>
              <a:rPr lang="es-CO" dirty="0" smtClean="0"/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Colombia ha venido desarrollando una oferta de salud basada en: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La </a:t>
            </a:r>
            <a:r>
              <a:rPr lang="es-CO" dirty="0"/>
              <a:t>calidad de sus procedimientos con alto nivel </a:t>
            </a:r>
            <a:r>
              <a:rPr lang="es-CO" dirty="0" smtClean="0"/>
              <a:t>profesional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Desarrollo de </a:t>
            </a:r>
            <a:r>
              <a:rPr lang="es-CO" dirty="0" smtClean="0"/>
              <a:t>infraestructura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Adquisición </a:t>
            </a:r>
            <a:r>
              <a:rPr lang="es-CO" dirty="0"/>
              <a:t>de equipos de última </a:t>
            </a:r>
            <a:r>
              <a:rPr lang="es-CO" dirty="0" smtClean="0"/>
              <a:t>generación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E investigación.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735" y="2235174"/>
            <a:ext cx="4234763" cy="31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558"/>
            <a:ext cx="10972800" cy="11430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TURISMO MÉDICO: CASO COLOMBIA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350520" y="1429941"/>
            <a:ext cx="54711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/>
              <a:t>Posicionamiento en la región como país pionero en procedimientos médicos de alta complejidad.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Enfoque en el levantamiento de barreras de acceso: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Nuevas Rutas de aviación comercial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Seguridad  </a:t>
            </a:r>
            <a:r>
              <a:rPr lang="es-CO" dirty="0"/>
              <a:t>operacional </a:t>
            </a:r>
            <a:endParaRPr lang="es-CO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2015</a:t>
            </a:r>
            <a:r>
              <a:rPr lang="es-CO" dirty="0"/>
              <a:t>: Se actualizaron las Guías de Viajeros en líneas comerciales con condiciones </a:t>
            </a:r>
            <a:r>
              <a:rPr lang="es-CO" dirty="0" smtClean="0"/>
              <a:t>médicas especiales.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CO" dirty="0"/>
              <a:t>Se determinó que aquellos Pasajeros que sufran de alguna enfermedad o hayan sido sometidos a algún procedimiento médico o quirúrgico, están en la obligación de reportarlo antes de abordar el vuelo y es Sanidad Portuaria de cada aeropuerto la que debe autorizar el vuelo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907" y="1429941"/>
            <a:ext cx="4389559" cy="23155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98" y="3969097"/>
            <a:ext cx="4114975" cy="2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1278"/>
            <a:ext cx="10972800" cy="11430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¿</a:t>
            </a:r>
            <a:r>
              <a:rPr lang="es-CO" b="1" dirty="0" smtClean="0">
                <a:solidFill>
                  <a:schemeClr val="bg1"/>
                </a:solidFill>
              </a:rPr>
              <a:t>POR QUÉ COLOMBIA?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50" y="1204278"/>
            <a:ext cx="9355500" cy="54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58372" y="-122831"/>
            <a:ext cx="8550322" cy="1323833"/>
          </a:xfrm>
        </p:spPr>
        <p:txBody>
          <a:bodyPr>
            <a:normAutofit/>
          </a:bodyPr>
          <a:lstStyle/>
          <a:p>
            <a:r>
              <a:rPr lang="en-US" alt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ESPECIALIDADES PRINCIPALES QUE SE OFERTAN AL PACIENTE INTERNACIONAL </a:t>
            </a:r>
            <a:endParaRPr lang="en-US" alt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76636323"/>
              </p:ext>
            </p:extLst>
          </p:nvPr>
        </p:nvGraphicFramePr>
        <p:xfrm>
          <a:off x="1620674" y="1774208"/>
          <a:ext cx="8574204" cy="42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6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58372" y="-122831"/>
            <a:ext cx="8550322" cy="1323833"/>
          </a:xfrm>
        </p:spPr>
        <p:txBody>
          <a:bodyPr>
            <a:normAutofit/>
          </a:bodyPr>
          <a:lstStyle/>
          <a:p>
            <a:r>
              <a:rPr lang="en-US" alt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ESPECIALIDADES PRINCIPALES QUE SE OFERTAN AL PACIENTE INTERNACIONAL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28980652"/>
              </p:ext>
            </p:extLst>
          </p:nvPr>
        </p:nvGraphicFramePr>
        <p:xfrm>
          <a:off x="1620674" y="1774208"/>
          <a:ext cx="8574204" cy="42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3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</a:rPr>
              <a:t>VALORES ADICIONALES </a:t>
            </a:r>
            <a:r>
              <a:rPr lang="es-CO" sz="2800" b="1" dirty="0" smtClean="0">
                <a:solidFill>
                  <a:schemeClr val="bg1"/>
                </a:solidFill>
              </a:rPr>
              <a:t>EN </a:t>
            </a:r>
            <a:r>
              <a:rPr lang="es-CO" sz="2800" b="1" dirty="0" smtClean="0">
                <a:solidFill>
                  <a:schemeClr val="bg1"/>
                </a:solidFill>
              </a:rPr>
              <a:t>LA PRESTACION DE SERVICIOS DE TURISMO DE SALUD </a:t>
            </a:r>
            <a:r>
              <a:rPr lang="es-CO" sz="3600" b="1" dirty="0">
                <a:solidFill>
                  <a:schemeClr val="bg1"/>
                </a:solidFill>
              </a:rPr>
              <a:t/>
            </a:r>
            <a:br>
              <a:rPr lang="es-CO" sz="3600" b="1" dirty="0">
                <a:solidFill>
                  <a:schemeClr val="bg1"/>
                </a:solidFill>
              </a:rPr>
            </a:b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09600" y="1600201"/>
            <a:ext cx="612648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Personal </a:t>
            </a:r>
            <a:r>
              <a:rPr lang="en-US" sz="2400" dirty="0" err="1" smtClean="0"/>
              <a:t>Médico</a:t>
            </a:r>
            <a:r>
              <a:rPr lang="en-US" sz="2400" dirty="0" smtClean="0"/>
              <a:t> </a:t>
            </a:r>
            <a:r>
              <a:rPr lang="en-US" sz="2400" dirty="0" err="1" smtClean="0"/>
              <a:t>Bilingue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Especialistas</a:t>
            </a:r>
            <a:r>
              <a:rPr lang="en-US" sz="2400" dirty="0" smtClean="0"/>
              <a:t> </a:t>
            </a:r>
            <a:r>
              <a:rPr lang="en-US" sz="2400" dirty="0" err="1" smtClean="0"/>
              <a:t>involucrados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</a:t>
            </a:r>
            <a:r>
              <a:rPr lang="en-US" sz="2400" dirty="0" err="1" smtClean="0"/>
              <a:t>todo</a:t>
            </a:r>
            <a:r>
              <a:rPr lang="en-US" sz="2400" dirty="0" smtClean="0"/>
              <a:t> el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de </a:t>
            </a:r>
            <a:r>
              <a:rPr lang="en-US" sz="2400" dirty="0" err="1" smtClean="0"/>
              <a:t>atención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 (</a:t>
            </a:r>
            <a:r>
              <a:rPr lang="en-US" sz="2400" dirty="0" err="1" smtClean="0"/>
              <a:t>preoperatorio</a:t>
            </a:r>
            <a:r>
              <a:rPr lang="en-US" sz="2400" dirty="0" smtClean="0"/>
              <a:t> – </a:t>
            </a:r>
            <a:r>
              <a:rPr lang="en-US" sz="2400" dirty="0" err="1" smtClean="0"/>
              <a:t>perioperatorio</a:t>
            </a:r>
            <a:r>
              <a:rPr lang="en-US" sz="2400" dirty="0" smtClean="0"/>
              <a:t> – </a:t>
            </a:r>
            <a:r>
              <a:rPr lang="en-US" sz="2400" dirty="0" err="1" smtClean="0"/>
              <a:t>postoperatorio</a:t>
            </a:r>
            <a:r>
              <a:rPr lang="en-US" sz="2400" dirty="0" smtClean="0"/>
              <a:t>).  </a:t>
            </a:r>
          </a:p>
          <a:p>
            <a:r>
              <a:rPr lang="en-US" sz="2400" dirty="0" err="1" smtClean="0"/>
              <a:t>Comunicación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</a:t>
            </a:r>
            <a:r>
              <a:rPr lang="en-US" sz="2400" dirty="0" smtClean="0"/>
              <a:t> con </a:t>
            </a:r>
            <a:r>
              <a:rPr lang="en-US" sz="2400" dirty="0" err="1" smtClean="0"/>
              <a:t>los</a:t>
            </a:r>
            <a:r>
              <a:rPr lang="en-US" sz="2400" dirty="0" smtClean="0"/>
              <a:t> medicos </a:t>
            </a:r>
            <a:r>
              <a:rPr lang="en-US" sz="2400" dirty="0" err="1" smtClean="0"/>
              <a:t>tratantes</a:t>
            </a:r>
            <a:r>
              <a:rPr lang="en-US" sz="2400" dirty="0" smtClean="0"/>
              <a:t>  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Comunicación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</a:t>
            </a:r>
            <a:r>
              <a:rPr lang="en-US" sz="2400" dirty="0" smtClean="0"/>
              <a:t> con las </a:t>
            </a:r>
            <a:r>
              <a:rPr lang="en-US" sz="2400" dirty="0" err="1" smtClean="0"/>
              <a:t>Aseguradoras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Comunicación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</a:t>
            </a:r>
            <a:r>
              <a:rPr lang="en-US" sz="2400" dirty="0" smtClean="0"/>
              <a:t> con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involucrados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ciclo</a:t>
            </a:r>
            <a:r>
              <a:rPr lang="en-US" sz="2400" dirty="0" smtClean="0"/>
              <a:t> de </a:t>
            </a:r>
            <a:r>
              <a:rPr lang="en-US" sz="2400" dirty="0" err="1" smtClean="0"/>
              <a:t>atención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Colombia: </a:t>
            </a:r>
            <a:r>
              <a:rPr lang="en-US" sz="2400" dirty="0" err="1" smtClean="0"/>
              <a:t>Médicos</a:t>
            </a:r>
            <a:r>
              <a:rPr lang="en-US" sz="2400" dirty="0" smtClean="0"/>
              <a:t>, </a:t>
            </a:r>
            <a:r>
              <a:rPr lang="en-US" sz="2400" dirty="0" err="1" smtClean="0"/>
              <a:t>aseguradoras</a:t>
            </a:r>
            <a:r>
              <a:rPr lang="en-US" sz="2400" dirty="0" smtClean="0"/>
              <a:t>, </a:t>
            </a:r>
            <a:r>
              <a:rPr lang="en-US" sz="2400" dirty="0" err="1" smtClean="0"/>
              <a:t>Aerolineas</a:t>
            </a:r>
            <a:r>
              <a:rPr lang="en-US" sz="2400" dirty="0" smtClean="0"/>
              <a:t>,  </a:t>
            </a:r>
            <a:r>
              <a:rPr lang="en-US" sz="2400" dirty="0" err="1" smtClean="0"/>
              <a:t>Hoteles</a:t>
            </a:r>
            <a:r>
              <a:rPr lang="en-US" sz="2400" dirty="0" smtClean="0"/>
              <a:t>, </a:t>
            </a:r>
            <a:r>
              <a:rPr lang="en-US" sz="2400" dirty="0" err="1" smtClean="0"/>
              <a:t>Sanidades</a:t>
            </a:r>
            <a:r>
              <a:rPr lang="en-US" sz="2400" dirty="0" smtClean="0"/>
              <a:t> </a:t>
            </a:r>
            <a:r>
              <a:rPr lang="en-US" sz="2400" dirty="0" err="1" smtClean="0"/>
              <a:t>aeroportuarias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82" y="1600201"/>
            <a:ext cx="4178618" cy="24221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942" y="4344671"/>
            <a:ext cx="4041458" cy="23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143000"/>
          </a:xfrm>
        </p:spPr>
        <p:txBody>
          <a:bodyPr>
            <a:normAutofit/>
          </a:bodyPr>
          <a:lstStyle/>
          <a:p>
            <a:r>
              <a:rPr lang="en-US" alt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MEDICOS DE MAYOR DEMANDA EN COLOMBIA </a:t>
            </a:r>
            <a:endParaRPr lang="en-US" alt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08078" y="4080680"/>
            <a:ext cx="2006220" cy="272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64" y="1519023"/>
            <a:ext cx="6242636" cy="45120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2524" y="6252806"/>
            <a:ext cx="1072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Sector del turismo de salud: caso de </a:t>
            </a:r>
            <a:r>
              <a:rPr lang="es-CO" dirty="0" smtClean="0"/>
              <a:t>Colombia, </a:t>
            </a:r>
            <a:r>
              <a:rPr lang="es-CO" dirty="0" err="1" smtClean="0"/>
              <a:t>Health</a:t>
            </a:r>
            <a:r>
              <a:rPr lang="es-CO" dirty="0" smtClean="0"/>
              <a:t> </a:t>
            </a:r>
            <a:r>
              <a:rPr lang="es-CO" dirty="0" err="1"/>
              <a:t>tourism</a:t>
            </a:r>
            <a:r>
              <a:rPr lang="es-CO" dirty="0"/>
              <a:t> sector: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Colombian</a:t>
            </a:r>
            <a:r>
              <a:rPr lang="es-CO" dirty="0"/>
              <a:t> </a:t>
            </a:r>
            <a:r>
              <a:rPr lang="es-CO" dirty="0" smtClean="0"/>
              <a:t>case, Mario </a:t>
            </a:r>
            <a:r>
              <a:rPr lang="es-CO" dirty="0"/>
              <a:t>de la Puente</a:t>
            </a:r>
            <a:r>
              <a:rPr lang="es-CO" dirty="0" smtClean="0"/>
              <a:t>*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95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49852" cy="1143000"/>
          </a:xfrm>
        </p:spPr>
        <p:txBody>
          <a:bodyPr>
            <a:normAutofit fontScale="90000"/>
          </a:bodyPr>
          <a:lstStyle/>
          <a:p>
            <a:r>
              <a:rPr lang="es-CO" sz="3100" b="1" dirty="0" smtClean="0">
                <a:solidFill>
                  <a:schemeClr val="bg1"/>
                </a:solidFill>
              </a:rPr>
              <a:t>LOGÍSTICA</a:t>
            </a:r>
            <a:r>
              <a:rPr lang="es-CO" sz="3100" b="1" dirty="0">
                <a:solidFill>
                  <a:schemeClr val="bg1"/>
                </a:solidFill>
              </a:rPr>
              <a:t>, OBLIGACIONES OPERADOR Y ARTICULACIÓN CON SANIDADES </a:t>
            </a:r>
            <a:r>
              <a:rPr lang="es-CO" sz="3100" b="1" dirty="0" smtClean="0">
                <a:solidFill>
                  <a:schemeClr val="bg1"/>
                </a:solidFill>
              </a:rPr>
              <a:t>EN EL MARCO DE LA AVIACION COMERCIAL</a:t>
            </a:r>
            <a:r>
              <a:rPr lang="es-CO" b="1" dirty="0">
                <a:solidFill>
                  <a:schemeClr val="bg1"/>
                </a:solidFill>
              </a:rPr>
              <a:t/>
            </a:r>
            <a:br>
              <a:rPr lang="es-CO" b="1" dirty="0">
                <a:solidFill>
                  <a:schemeClr val="bg1"/>
                </a:solidFill>
              </a:rPr>
            </a:b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1" y="1600201"/>
            <a:ext cx="3558988" cy="4525963"/>
          </a:xfrm>
        </p:spPr>
        <p:txBody>
          <a:bodyPr>
            <a:normAutofit fontScale="92500" lnSpcReduction="20000"/>
          </a:bodyPr>
          <a:lstStyle/>
          <a:p>
            <a:r>
              <a:rPr lang="es-CO" sz="2400" dirty="0" smtClean="0"/>
              <a:t>LOGÍSTICA</a:t>
            </a:r>
          </a:p>
          <a:p>
            <a:pPr lvl="1"/>
            <a:r>
              <a:rPr lang="es-CO" sz="2400" dirty="0" smtClean="0"/>
              <a:t>Cómo se debe hacer?</a:t>
            </a:r>
          </a:p>
          <a:p>
            <a:pPr marL="457200" lvl="1" indent="0">
              <a:buNone/>
            </a:pPr>
            <a:endParaRPr lang="es-CO" sz="2400" dirty="0" smtClean="0"/>
          </a:p>
          <a:p>
            <a:pPr marL="457200" lvl="1" indent="0">
              <a:buNone/>
            </a:pPr>
            <a:endParaRPr lang="es-CO" sz="2400" dirty="0" smtClean="0"/>
          </a:p>
          <a:p>
            <a:pPr marL="457200" lvl="1" indent="0">
              <a:buNone/>
            </a:pPr>
            <a:endParaRPr lang="es-CO" sz="2400" dirty="0" smtClean="0"/>
          </a:p>
          <a:p>
            <a:r>
              <a:rPr lang="es-CO" sz="2400" dirty="0" smtClean="0"/>
              <a:t>OBLIGACIONES OPERADOR DE TURISMO MEDICO</a:t>
            </a:r>
          </a:p>
          <a:p>
            <a:pPr lvl="1"/>
            <a:r>
              <a:rPr lang="es-CO" sz="2400" dirty="0" smtClean="0"/>
              <a:t>Que se debe hacer? </a:t>
            </a:r>
          </a:p>
          <a:p>
            <a:pPr marL="457200" lvl="1" indent="0">
              <a:buNone/>
            </a:pPr>
            <a:endParaRPr lang="es-CO" sz="2400" dirty="0" smtClean="0"/>
          </a:p>
          <a:p>
            <a:r>
              <a:rPr lang="es-CO" sz="2400" dirty="0" smtClean="0"/>
              <a:t> ARTICULACIÓN </a:t>
            </a:r>
            <a:r>
              <a:rPr lang="es-CO" sz="2400" dirty="0"/>
              <a:t>CON </a:t>
            </a:r>
            <a:r>
              <a:rPr lang="es-CO" sz="2400" dirty="0" smtClean="0"/>
              <a:t>SANIDADES</a:t>
            </a:r>
          </a:p>
          <a:p>
            <a:pPr lvl="1"/>
            <a:r>
              <a:rPr lang="es-CO" sz="2400" dirty="0" smtClean="0"/>
              <a:t>Cuando se debe hacer?</a:t>
            </a:r>
            <a:endParaRPr lang="es-CO" sz="2400" dirty="0"/>
          </a:p>
        </p:txBody>
      </p:sp>
      <p:sp>
        <p:nvSpPr>
          <p:cNvPr id="4" name="Flecha derecha 3"/>
          <p:cNvSpPr/>
          <p:nvPr/>
        </p:nvSpPr>
        <p:spPr>
          <a:xfrm>
            <a:off x="4208931" y="3520282"/>
            <a:ext cx="1479176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derecha 5"/>
          <p:cNvSpPr/>
          <p:nvPr/>
        </p:nvSpPr>
        <p:spPr>
          <a:xfrm>
            <a:off x="4289613" y="2038441"/>
            <a:ext cx="1317812" cy="580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6182284" y="1867099"/>
            <a:ext cx="54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CUIDAR LOS DETALLES</a:t>
            </a:r>
            <a:r>
              <a:rPr lang="es-CO" dirty="0" smtClean="0"/>
              <a:t>: CONOCER A LOS PACIENTES, LAS NORMAS NACIONALES E INTERNACIONALES PARA LA PRESTACION DE SERVICIOS DE SALUD, LA REGLAMENTACION QUE APLIQUE  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6182284" y="3321424"/>
            <a:ext cx="4733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ASEGURAR LOS PROCESOS DE ATENCION</a:t>
            </a:r>
            <a:r>
              <a:rPr lang="es-CO" dirty="0" smtClean="0"/>
              <a:t> DE FORMA SEGURA PARA TODOS LOS INVOLUCRADOS EN EL PROCESO: PACIENTES, PROFESIONALES DE SALUD, INSTITUCIONES, AEROLINEAS</a:t>
            </a:r>
            <a:endParaRPr lang="es-CO" dirty="0"/>
          </a:p>
        </p:txBody>
      </p:sp>
      <p:sp>
        <p:nvSpPr>
          <p:cNvPr id="9" name="Flecha derecha 8"/>
          <p:cNvSpPr/>
          <p:nvPr/>
        </p:nvSpPr>
        <p:spPr>
          <a:xfrm>
            <a:off x="4061012" y="5107277"/>
            <a:ext cx="1546413" cy="6185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6293224" y="5231893"/>
            <a:ext cx="32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ANTES, DURANTE, DESPUES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857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TURISMO MÉDICO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CO" dirty="0" smtClean="0"/>
              <a:t>Se </a:t>
            </a:r>
            <a:r>
              <a:rPr lang="es-CO" dirty="0"/>
              <a:t>define como la atención y realización de procedimientos médicos de extranjeros o ciudadanos no residentes en el </a:t>
            </a:r>
            <a:r>
              <a:rPr lang="es-CO" dirty="0" smtClean="0"/>
              <a:t>país donde se presta el servicio</a:t>
            </a:r>
            <a:endParaRPr lang="es-CO" dirty="0"/>
          </a:p>
          <a:p>
            <a:pPr lvl="1"/>
            <a:r>
              <a:rPr lang="es-CO" dirty="0" smtClean="0"/>
              <a:t>Sector </a:t>
            </a:r>
            <a:r>
              <a:rPr lang="es-CO" dirty="0"/>
              <a:t>de gran dinámica y crecimiento a nivel mundial. </a:t>
            </a:r>
          </a:p>
          <a:p>
            <a:pPr lvl="1"/>
            <a:r>
              <a:rPr lang="es-CO" dirty="0" smtClean="0"/>
              <a:t>Qué </a:t>
            </a:r>
            <a:r>
              <a:rPr lang="es-CO" dirty="0"/>
              <a:t>buscan los </a:t>
            </a:r>
            <a:r>
              <a:rPr lang="es-CO" dirty="0" smtClean="0"/>
              <a:t>pacientes? </a:t>
            </a:r>
          </a:p>
          <a:p>
            <a:pPr lvl="2"/>
            <a:r>
              <a:rPr lang="es-CO" dirty="0" smtClean="0"/>
              <a:t>Calidad</a:t>
            </a:r>
            <a:endParaRPr lang="es-CO" dirty="0" smtClean="0"/>
          </a:p>
          <a:p>
            <a:pPr lvl="2"/>
            <a:r>
              <a:rPr lang="es-CO" dirty="0" smtClean="0"/>
              <a:t>Contención de </a:t>
            </a:r>
            <a:r>
              <a:rPr lang="es-CO" dirty="0" smtClean="0"/>
              <a:t>Costos</a:t>
            </a:r>
          </a:p>
          <a:p>
            <a:pPr lvl="2"/>
            <a:r>
              <a:rPr lang="es-CO" dirty="0"/>
              <a:t>Experiencias turísticas </a:t>
            </a:r>
          </a:p>
          <a:p>
            <a:pPr marL="914400" lvl="2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3673382"/>
            <a:ext cx="4390072" cy="27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5"/>
          <p:cNvSpPr>
            <a:spLocks noChangeArrowheads="1"/>
          </p:cNvSpPr>
          <p:nvPr/>
        </p:nvSpPr>
        <p:spPr bwMode="auto">
          <a:xfrm>
            <a:off x="773527" y="140729"/>
            <a:ext cx="10959353" cy="8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hangingPunct="1"/>
            <a:r>
              <a:rPr lang="es-ES" altLang="es-MX" b="1" dirty="0" smtClean="0">
                <a:solidFill>
                  <a:prstClr val="white"/>
                </a:solidFill>
                <a:latin typeface="+mj-lt"/>
              </a:rPr>
              <a:t>PROCESO DE ATENCION EN EL MARCO DE LA LLEGADA Y SALIDA DE LOS PACIENTES A COLOMBIA  EN AVIACIÓN COMERCIAL: LOGISTICA-OPERADOR  </a:t>
            </a:r>
            <a:endParaRPr lang="es-ES" altLang="es-MX" b="1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783114"/>
              </p:ext>
            </p:extLst>
          </p:nvPr>
        </p:nvGraphicFramePr>
        <p:xfrm>
          <a:off x="1237129" y="1328914"/>
          <a:ext cx="10495751" cy="496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739" y="3284076"/>
            <a:ext cx="1218289" cy="1041159"/>
          </a:xfrm>
          <a:prstGeom prst="rect">
            <a:avLst/>
          </a:prstGeom>
        </p:spPr>
      </p:pic>
      <p:pic>
        <p:nvPicPr>
          <p:cNvPr id="7" name="Imagen 6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141" y="3272595"/>
            <a:ext cx="1215753" cy="1059053"/>
          </a:xfrm>
          <a:prstGeom prst="rect">
            <a:avLst/>
          </a:prstGeom>
        </p:spPr>
      </p:pic>
      <p:pic>
        <p:nvPicPr>
          <p:cNvPr id="8" name="Imagen 7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9753" y="3208058"/>
            <a:ext cx="1287274" cy="1036676"/>
          </a:xfrm>
          <a:prstGeom prst="rect">
            <a:avLst/>
          </a:prstGeom>
        </p:spPr>
      </p:pic>
      <p:pic>
        <p:nvPicPr>
          <p:cNvPr id="9" name="Imagen 8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8248" y="3290490"/>
            <a:ext cx="1413000" cy="10411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115654" y="2423778"/>
            <a:ext cx="215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600" b="1" dirty="0" smtClean="0">
                <a:solidFill>
                  <a:prstClr val="black"/>
                </a:solidFill>
              </a:rPr>
              <a:t>Tercera fase</a:t>
            </a:r>
            <a:endParaRPr lang="es-CO" sz="16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prstClr val="black"/>
                </a:solidFill>
              </a:rPr>
              <a:t>Atención médica </a:t>
            </a:r>
            <a:endParaRPr lang="es-CO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35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420" y="106998"/>
            <a:ext cx="11567160" cy="1143000"/>
          </a:xfrm>
        </p:spPr>
        <p:txBody>
          <a:bodyPr>
            <a:normAutofit fontScale="90000"/>
          </a:bodyPr>
          <a:lstStyle/>
          <a:p>
            <a:r>
              <a:rPr lang="en-US" altLang="es-CO" b="1" dirty="0">
                <a:solidFill>
                  <a:schemeClr val="bg1"/>
                </a:solidFill>
                <a:cs typeface="Arial" panose="020B0604020202020204" pitchFamily="34" charset="0"/>
              </a:rPr>
              <a:t>TURISMO DE SALUD </a:t>
            </a:r>
            <a:r>
              <a:rPr lang="en-US" altLang="es-CO" b="1" dirty="0" smtClean="0">
                <a:solidFill>
                  <a:schemeClr val="bg1"/>
                </a:solidFill>
                <a:cs typeface="Arial" panose="020B0604020202020204" pitchFamily="34" charset="0"/>
              </a:rPr>
              <a:t>Y </a:t>
            </a:r>
            <a:r>
              <a:rPr lang="en-US" altLang="es-CO" b="1" dirty="0">
                <a:solidFill>
                  <a:schemeClr val="bg1"/>
                </a:solidFill>
                <a:cs typeface="Arial" panose="020B0604020202020204" pitchFamily="34" charset="0"/>
              </a:rPr>
              <a:t>SANIDADES AEROPORTUARIAS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562356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3000" dirty="0" smtClean="0"/>
              <a:t>Apoyo de las actividades de ambos lados: Manejo de información y Recursos</a:t>
            </a:r>
          </a:p>
          <a:p>
            <a:pPr algn="just"/>
            <a:r>
              <a:rPr lang="es-CO" sz="3000" dirty="0" smtClean="0"/>
              <a:t>Complementariedad de los servicios prestados: Hasta dónde llega la capacidad de acción</a:t>
            </a:r>
          </a:p>
          <a:p>
            <a:pPr algn="just"/>
            <a:r>
              <a:rPr lang="es-CO" sz="3000" dirty="0" smtClean="0"/>
              <a:t>Guías de Medicina Aeroportuaria</a:t>
            </a:r>
          </a:p>
          <a:p>
            <a:pPr algn="just"/>
            <a:r>
              <a:rPr lang="es-CO" sz="3000" dirty="0" smtClean="0"/>
              <a:t>Retos de colaboración Mutua</a:t>
            </a:r>
          </a:p>
          <a:p>
            <a:pPr algn="just"/>
            <a:r>
              <a:rPr lang="es-CO" sz="3000" dirty="0" err="1" smtClean="0"/>
              <a:t>Subregistro</a:t>
            </a:r>
            <a:r>
              <a:rPr lang="es-CO" sz="3000" dirty="0" smtClean="0"/>
              <a:t> de las fuentes de datos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85" y="1600201"/>
            <a:ext cx="2647950" cy="1733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715" y="3034507"/>
            <a:ext cx="2762250" cy="1657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52" y="43005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derecha 18"/>
          <p:cNvSpPr/>
          <p:nvPr/>
        </p:nvSpPr>
        <p:spPr>
          <a:xfrm>
            <a:off x="360035" y="1738486"/>
            <a:ext cx="8696568" cy="1894428"/>
          </a:xfrm>
          <a:prstGeom prst="rightArrow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340" y="99826"/>
            <a:ext cx="11438965" cy="1143000"/>
          </a:xfrm>
        </p:spPr>
        <p:txBody>
          <a:bodyPr>
            <a:normAutofit fontScale="90000"/>
          </a:bodyPr>
          <a:lstStyle/>
          <a:p>
            <a:r>
              <a:rPr lang="en-US" altLang="es-CO" b="1" dirty="0">
                <a:solidFill>
                  <a:schemeClr val="bg1"/>
                </a:solidFill>
                <a:cs typeface="Arial" panose="020B0604020202020204" pitchFamily="34" charset="0"/>
              </a:rPr>
              <a:t>TURISMO DE SALUD </a:t>
            </a:r>
            <a:r>
              <a:rPr lang="en-US" altLang="es-CO" b="1" dirty="0" smtClean="0">
                <a:solidFill>
                  <a:schemeClr val="bg1"/>
                </a:solidFill>
                <a:cs typeface="Arial" panose="020B0604020202020204" pitchFamily="34" charset="0"/>
              </a:rPr>
              <a:t>y SANIDADES AEROPORTUARIAS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2730529" y="1308223"/>
            <a:ext cx="1630680" cy="652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2767491" y="1364715"/>
            <a:ext cx="163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OPERADOR DE TURISMO MEDICO</a:t>
            </a:r>
            <a:endParaRPr lang="es-CO" sz="1400" dirty="0"/>
          </a:p>
        </p:txBody>
      </p:sp>
      <p:sp>
        <p:nvSpPr>
          <p:cNvPr id="13" name="Elipse 12"/>
          <p:cNvSpPr/>
          <p:nvPr/>
        </p:nvSpPr>
        <p:spPr>
          <a:xfrm>
            <a:off x="2086272" y="2203997"/>
            <a:ext cx="2022492" cy="9492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2278611" y="2353446"/>
            <a:ext cx="174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PRESTACION DEL SERVICIO DE SALUD MOTIVO DEL VIAJE </a:t>
            </a:r>
            <a:endParaRPr lang="es-CO" sz="1200" dirty="0"/>
          </a:p>
        </p:txBody>
      </p:sp>
      <p:sp>
        <p:nvSpPr>
          <p:cNvPr id="17" name="Elipse 16"/>
          <p:cNvSpPr/>
          <p:nvPr/>
        </p:nvSpPr>
        <p:spPr>
          <a:xfrm>
            <a:off x="5970604" y="1912864"/>
            <a:ext cx="2390194" cy="1377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5992564" y="2284585"/>
            <a:ext cx="243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REGRESO DEL PACIENTE A PAÍS DE ORIGEN : NOTIFICACIÓN A SANIDAD AEROPORTUARIA/AEROLINEA</a:t>
            </a:r>
            <a:endParaRPr lang="es-CO" sz="1200" dirty="0"/>
          </a:p>
        </p:txBody>
      </p:sp>
      <p:sp>
        <p:nvSpPr>
          <p:cNvPr id="20" name="Elipse 19"/>
          <p:cNvSpPr/>
          <p:nvPr/>
        </p:nvSpPr>
        <p:spPr>
          <a:xfrm>
            <a:off x="360035" y="2120750"/>
            <a:ext cx="1499684" cy="1029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491031" y="2312118"/>
            <a:ext cx="13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LLEGADA DEL PACIENTE</a:t>
            </a:r>
            <a:endParaRPr lang="es-CO" sz="1200" dirty="0"/>
          </a:p>
        </p:txBody>
      </p:sp>
      <p:sp>
        <p:nvSpPr>
          <p:cNvPr id="21" name="Elipse 20"/>
          <p:cNvSpPr/>
          <p:nvPr/>
        </p:nvSpPr>
        <p:spPr>
          <a:xfrm>
            <a:off x="4443452" y="2203997"/>
            <a:ext cx="1463670" cy="843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4443452" y="2370084"/>
            <a:ext cx="15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ALTA MÉDICA DEL PACIENTE</a:t>
            </a:r>
            <a:endParaRPr lang="es-CO" sz="1200" dirty="0"/>
          </a:p>
        </p:txBody>
      </p:sp>
      <p:sp>
        <p:nvSpPr>
          <p:cNvPr id="22" name="Flecha derecha 21"/>
          <p:cNvSpPr/>
          <p:nvPr/>
        </p:nvSpPr>
        <p:spPr>
          <a:xfrm>
            <a:off x="3310185" y="4941641"/>
            <a:ext cx="6184335" cy="1716685"/>
          </a:xfrm>
          <a:prstGeom prst="rightArrow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>
            <a:off x="3234367" y="5312594"/>
            <a:ext cx="1541470" cy="9747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5202214" y="5209187"/>
            <a:ext cx="1615633" cy="11569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/>
          <p:cNvSpPr/>
          <p:nvPr/>
        </p:nvSpPr>
        <p:spPr>
          <a:xfrm>
            <a:off x="7304655" y="5304784"/>
            <a:ext cx="1541470" cy="9747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/>
          <p:cNvSpPr txBox="1"/>
          <p:nvPr/>
        </p:nvSpPr>
        <p:spPr>
          <a:xfrm>
            <a:off x="3188893" y="5601288"/>
            <a:ext cx="156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EVALUACION DEL PACIENTE</a:t>
            </a:r>
            <a:endParaRPr lang="es-CO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162278" y="5508954"/>
            <a:ext cx="168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CONCEPTO DE APTITUD PARA VUELO COMERCIAL</a:t>
            </a:r>
            <a:endParaRPr lang="es-CO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122707" y="5476816"/>
            <a:ext cx="182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NOTIFICACIONAL OPERADOR DE TURISMO MEDICO/ AEROLINEA</a:t>
            </a:r>
            <a:endParaRPr lang="es-CO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175375" y="3729762"/>
            <a:ext cx="334328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PROCESO DE ATENCION INTEGRAL AL PACIENTE INTERNACIONAL </a:t>
            </a:r>
            <a:endParaRPr lang="es-CO" dirty="0"/>
          </a:p>
        </p:txBody>
      </p:sp>
      <p:sp>
        <p:nvSpPr>
          <p:cNvPr id="33" name="Rectángulo 32"/>
          <p:cNvSpPr/>
          <p:nvPr/>
        </p:nvSpPr>
        <p:spPr>
          <a:xfrm>
            <a:off x="744828" y="5384681"/>
            <a:ext cx="1901641" cy="8948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SANIDAD AEROPORTUARIA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4" name="Flecha izquierda, derecha y arriba 33"/>
          <p:cNvSpPr/>
          <p:nvPr/>
        </p:nvSpPr>
        <p:spPr>
          <a:xfrm rot="5400000">
            <a:off x="5286963" y="3804551"/>
            <a:ext cx="1732025" cy="648045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Flecha derecha 34"/>
          <p:cNvSpPr/>
          <p:nvPr/>
        </p:nvSpPr>
        <p:spPr>
          <a:xfrm>
            <a:off x="4612691" y="3946568"/>
            <a:ext cx="1125191" cy="3640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7002899" y="3687113"/>
            <a:ext cx="404078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SATISFACCION DEL PACIENTE Y DE TODOS LOS INVOLUCRADOS INCLUSIVE SI EL PACIENTE NO PUEDE VIAJAR</a:t>
            </a:r>
            <a:endParaRPr lang="es-CO" dirty="0"/>
          </a:p>
        </p:txBody>
      </p:sp>
      <p:sp>
        <p:nvSpPr>
          <p:cNvPr id="39" name="Elipse 38"/>
          <p:cNvSpPr/>
          <p:nvPr/>
        </p:nvSpPr>
        <p:spPr>
          <a:xfrm>
            <a:off x="9785970" y="4978938"/>
            <a:ext cx="1649505" cy="1626470"/>
          </a:xfrm>
          <a:prstGeom prst="ellipse">
            <a:avLst/>
          </a:prstGeom>
          <a:gradFill flip="none" rotWithShape="1">
            <a:gsLst>
              <a:gs pos="82000">
                <a:srgbClr val="FFC000"/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9775246" y="5476816"/>
            <a:ext cx="172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SEGURIDAD OPERACIONAL</a:t>
            </a:r>
            <a:endParaRPr lang="es-CO" dirty="0"/>
          </a:p>
        </p:txBody>
      </p:sp>
      <p:sp>
        <p:nvSpPr>
          <p:cNvPr id="41" name="Elipse 40"/>
          <p:cNvSpPr/>
          <p:nvPr/>
        </p:nvSpPr>
        <p:spPr>
          <a:xfrm>
            <a:off x="9275821" y="1847360"/>
            <a:ext cx="1649505" cy="1626470"/>
          </a:xfrm>
          <a:prstGeom prst="ellipse">
            <a:avLst/>
          </a:prstGeom>
          <a:gradFill flip="none" rotWithShape="1">
            <a:gsLst>
              <a:gs pos="82000">
                <a:srgbClr val="FFC000"/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9199362" y="2386418"/>
            <a:ext cx="184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SEGURIDAD DEL PACIENTE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947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980" y="30798"/>
            <a:ext cx="10972800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CONCLUSIONES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2440" y="1296036"/>
            <a:ext cx="77571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El </a:t>
            </a:r>
            <a:r>
              <a:rPr lang="es-CO" sz="2000" dirty="0">
                <a:solidFill>
                  <a:srgbClr val="000000"/>
                </a:solidFill>
                <a:latin typeface="verdana" panose="020B0604030504040204" pitchFamily="34" charset="0"/>
              </a:rPr>
              <a:t>turismo de salud es un sector en crecimiento que involucra a varias entidades públicas y privadas </a:t>
            </a:r>
            <a:endParaRPr lang="es-CO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Su </a:t>
            </a:r>
            <a:r>
              <a:rPr lang="es-CO" sz="2000" dirty="0">
                <a:solidFill>
                  <a:srgbClr val="000000"/>
                </a:solidFill>
                <a:latin typeface="verdana" panose="020B0604030504040204" pitchFamily="34" charset="0"/>
              </a:rPr>
              <a:t>tendencia mundial de crecimiento lo hace muy atractivo como fuente de inversión en un sector no tradicional e </a:t>
            </a: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innovador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La </a:t>
            </a:r>
            <a:r>
              <a:rPr lang="es-CO" sz="2000" dirty="0">
                <a:solidFill>
                  <a:srgbClr val="000000"/>
                </a:solidFill>
                <a:latin typeface="verdana" panose="020B0604030504040204" pitchFamily="34" charset="0"/>
              </a:rPr>
              <a:t>fuerte inversión en infraestructura de salud, los menores costos comparativos para los principales cinco mercados potenciales en el continente, así como el atractivo natural que caracteriza a Colombia son factores claves que permiten potenciar el sector como uno de clase mundial</a:t>
            </a: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s-CO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30" y="1503045"/>
            <a:ext cx="2762250" cy="1657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0" y="3002807"/>
            <a:ext cx="2724150" cy="1676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216" y="4660157"/>
            <a:ext cx="2362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980" y="30798"/>
            <a:ext cx="10972800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CONCLUSIONES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2440" y="1296036"/>
            <a:ext cx="77571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Existen limitaciones </a:t>
            </a:r>
            <a:r>
              <a:rPr lang="es-CO" sz="2000" dirty="0">
                <a:solidFill>
                  <a:srgbClr val="000000"/>
                </a:solidFill>
                <a:latin typeface="verdana" panose="020B0604030504040204" pitchFamily="34" charset="0"/>
              </a:rPr>
              <a:t>que amenazan la proyección del turismo de salud </a:t>
            </a: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colombiano: Bajo bilingüismo, la </a:t>
            </a:r>
            <a:r>
              <a:rPr lang="es-CO" sz="2000" dirty="0">
                <a:solidFill>
                  <a:srgbClr val="000000"/>
                </a:solidFill>
                <a:latin typeface="verdana" panose="020B0604030504040204" pitchFamily="34" charset="0"/>
              </a:rPr>
              <a:t>percepción de inseguridad en el país que aún </a:t>
            </a: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persiste </a:t>
            </a:r>
            <a:r>
              <a:rPr lang="es-CO" sz="2000" dirty="0">
                <a:solidFill>
                  <a:srgbClr val="000000"/>
                </a:solidFill>
                <a:latin typeface="verdana" panose="020B0604030504040204" pitchFamily="34" charset="0"/>
              </a:rPr>
              <a:t>y la falta de un reconocimiento mundial del turismo del sector en </a:t>
            </a: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Colombia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integración del sector Privado en orden de desmontar las barreras para facilitar la llegada y salida de pacientes es una fortaleza en el sistema Colombiano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La interacción entre operadores de Turismo médico y sanidades Aeroportuarias disminuye las posibilidades de Riesgos operacionales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Percepción de seguridad operacional y calidad de los servicios de salud desde todos los eslabones en la prestación de los servicios. </a:t>
            </a:r>
            <a:endParaRPr lang="es-CO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30" y="1503045"/>
            <a:ext cx="2762250" cy="1657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0" y="3002807"/>
            <a:ext cx="2724150" cy="1676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216" y="4660157"/>
            <a:ext cx="2362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9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84256" y="4709386"/>
            <a:ext cx="5306944" cy="1323833"/>
          </a:xfrm>
        </p:spPr>
        <p:txBody>
          <a:bodyPr>
            <a:noAutofit/>
          </a:bodyPr>
          <a:lstStyle/>
          <a:p>
            <a:r>
              <a:rPr lang="en-US" altLang="es-CO" sz="88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  <a:endParaRPr lang="en-US" altLang="es-CO" sz="88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5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18"/>
            <a:ext cx="10972800" cy="11430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TURISMO MÉDICO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204596"/>
            <a:ext cx="11887200" cy="3748404"/>
          </a:xfrm>
        </p:spPr>
        <p:txBody>
          <a:bodyPr>
            <a:normAutofit/>
          </a:bodyPr>
          <a:lstStyle/>
          <a:p>
            <a:r>
              <a:rPr lang="es-CO" dirty="0" smtClean="0"/>
              <a:t>Respuesta a la </a:t>
            </a:r>
            <a:r>
              <a:rPr lang="es-CO" dirty="0"/>
              <a:t>necesidad de suplir la demanda de procedimientos médicos </a:t>
            </a:r>
            <a:r>
              <a:rPr lang="es-CO" dirty="0" smtClean="0"/>
              <a:t>para </a:t>
            </a:r>
            <a:r>
              <a:rPr lang="es-CO" dirty="0"/>
              <a:t>la mejora integral </a:t>
            </a:r>
            <a:r>
              <a:rPr lang="es-CO" dirty="0" smtClean="0"/>
              <a:t>de la salud. </a:t>
            </a:r>
            <a:endParaRPr lang="es-CO" dirty="0"/>
          </a:p>
          <a:p>
            <a:pPr lvl="1"/>
            <a:r>
              <a:rPr lang="es-CO" dirty="0"/>
              <a:t>Convenios entre empresas aseguradoras</a:t>
            </a:r>
          </a:p>
          <a:p>
            <a:pPr lvl="1"/>
            <a:r>
              <a:rPr lang="es-CO" dirty="0"/>
              <a:t>Particulares </a:t>
            </a:r>
          </a:p>
          <a:p>
            <a:pPr lvl="1"/>
            <a:r>
              <a:rPr lang="es-CO" dirty="0"/>
              <a:t>Diseño de  oferta médica para pacientes externos en las localidades de destino.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AutoShape 2" descr="Resultado de imagen para turismo medico en colombia estadis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0" y="3873712"/>
            <a:ext cx="2484120" cy="27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6998"/>
            <a:ext cx="10972800" cy="11430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TURISMO MÉDICO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00" y="1600201"/>
            <a:ext cx="6096000" cy="4525963"/>
          </a:xfrm>
        </p:spPr>
        <p:txBody>
          <a:bodyPr>
            <a:normAutofit fontScale="92500"/>
          </a:bodyPr>
          <a:lstStyle/>
          <a:p>
            <a:r>
              <a:rPr lang="es-CO" dirty="0">
                <a:latin typeface="+mj-lt"/>
              </a:rPr>
              <a:t>Este es un fenómeno global</a:t>
            </a:r>
          </a:p>
          <a:p>
            <a:pPr lvl="1"/>
            <a:r>
              <a:rPr lang="es-CO" dirty="0">
                <a:latin typeface="+mj-lt"/>
              </a:rPr>
              <a:t>Explotación en la diferencia de precios de procedimientos entre la localidad de origen y de destino</a:t>
            </a:r>
          </a:p>
          <a:p>
            <a:pPr lvl="1"/>
            <a:r>
              <a:rPr lang="es-CO" dirty="0">
                <a:latin typeface="+mj-lt"/>
              </a:rPr>
              <a:t>Calidad similar en tecnología, protocolos y capacitación de personal (médicos, enfermeras, fisioterapeutas, personal administrativo</a:t>
            </a:r>
          </a:p>
          <a:p>
            <a:pPr lvl="1"/>
            <a:r>
              <a:rPr lang="es-CO" dirty="0">
                <a:latin typeface="+mj-lt"/>
              </a:rPr>
              <a:t>Cooperación de muchas industrias creando cadenas de valor.</a:t>
            </a:r>
          </a:p>
          <a:p>
            <a:pPr marL="0" indent="0">
              <a:buNone/>
            </a:pPr>
            <a:endParaRPr lang="es-CO" dirty="0">
              <a:latin typeface="+mj-lt"/>
            </a:endParaRPr>
          </a:p>
        </p:txBody>
      </p:sp>
      <p:sp>
        <p:nvSpPr>
          <p:cNvPr id="4" name="AutoShape 2" descr="Resultado de imagen para turismo medico en colombia estadis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453482"/>
            <a:ext cx="50346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336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TURISMO MÉDICO: </a:t>
            </a:r>
            <a:r>
              <a:rPr lang="es-CO" b="1" dirty="0">
                <a:solidFill>
                  <a:schemeClr val="bg1"/>
                </a:solidFill>
              </a:rPr>
              <a:t>FACTORES </a:t>
            </a:r>
            <a:r>
              <a:rPr lang="es-CO" b="1" dirty="0" smtClean="0">
                <a:solidFill>
                  <a:schemeClr val="bg1"/>
                </a:solidFill>
              </a:rPr>
              <a:t>DETERMINANTES </a:t>
            </a:r>
            <a:r>
              <a:rPr lang="es-CO" dirty="0"/>
              <a:t/>
            </a:r>
            <a:br>
              <a:rPr lang="es-CO" dirty="0"/>
            </a:b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56360"/>
            <a:ext cx="4998720" cy="5394960"/>
          </a:xfrm>
        </p:spPr>
        <p:txBody>
          <a:bodyPr>
            <a:normAutofit/>
          </a:bodyPr>
          <a:lstStyle/>
          <a:p>
            <a:pPr lvl="1" algn="just"/>
            <a:r>
              <a:rPr lang="es-CO" dirty="0" smtClean="0"/>
              <a:t>La </a:t>
            </a:r>
            <a:r>
              <a:rPr lang="es-CO" dirty="0"/>
              <a:t>interdependencia entre las </a:t>
            </a:r>
            <a:r>
              <a:rPr lang="es-CO" dirty="0" smtClean="0"/>
              <a:t>partes</a:t>
            </a:r>
          </a:p>
          <a:p>
            <a:pPr lvl="1" algn="just"/>
            <a:r>
              <a:rPr lang="es-CO" dirty="0" smtClean="0"/>
              <a:t>La ubicación </a:t>
            </a:r>
            <a:r>
              <a:rPr lang="es-CO" dirty="0"/>
              <a:t>temporal y </a:t>
            </a:r>
            <a:r>
              <a:rPr lang="es-CO" dirty="0" smtClean="0"/>
              <a:t>espacial</a:t>
            </a:r>
          </a:p>
          <a:p>
            <a:pPr lvl="1" algn="just"/>
            <a:r>
              <a:rPr lang="es-CO" dirty="0" smtClean="0"/>
              <a:t>Fenómenos </a:t>
            </a:r>
            <a:r>
              <a:rPr lang="es-CO" dirty="0"/>
              <a:t>exógenos de fluctuaciones </a:t>
            </a:r>
            <a:r>
              <a:rPr lang="es-CO" dirty="0" smtClean="0"/>
              <a:t>estacionarias</a:t>
            </a:r>
          </a:p>
          <a:p>
            <a:pPr lvl="1" algn="just"/>
            <a:r>
              <a:rPr lang="es-CO" dirty="0" smtClean="0"/>
              <a:t>Turismo como sector </a:t>
            </a:r>
            <a:r>
              <a:rPr lang="es-CO" dirty="0"/>
              <a:t>con alto nivel de incertidumbre en la satisfacción del consumidor.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10" y="1645920"/>
            <a:ext cx="4720590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TURISMO MÉDICO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56360"/>
            <a:ext cx="4998720" cy="53949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dirty="0" smtClean="0"/>
              <a:t>En </a:t>
            </a:r>
            <a:r>
              <a:rPr lang="es-CO" dirty="0"/>
              <a:t>materia de salud, Grossman (1972) </a:t>
            </a:r>
            <a:r>
              <a:rPr lang="es-CO" dirty="0" smtClean="0"/>
              <a:t>planteó</a:t>
            </a:r>
            <a:r>
              <a:rPr lang="es-CO" dirty="0" smtClean="0"/>
              <a:t> </a:t>
            </a:r>
            <a:r>
              <a:rPr lang="es-CO" dirty="0"/>
              <a:t>que la demanda de servicios sanitarios se establece a partir de un </a:t>
            </a:r>
            <a:r>
              <a:rPr lang="es-CO" dirty="0" smtClean="0"/>
              <a:t>capital </a:t>
            </a:r>
            <a:r>
              <a:rPr lang="es-CO" dirty="0"/>
              <a:t>que busca ser óptimo para efectos </a:t>
            </a:r>
            <a:r>
              <a:rPr lang="es-CO" dirty="0" smtClean="0"/>
              <a:t>del </a:t>
            </a:r>
            <a:r>
              <a:rPr lang="es-CO" dirty="0"/>
              <a:t>aumento en la utilidad </a:t>
            </a:r>
            <a:r>
              <a:rPr lang="es-CO" dirty="0" smtClean="0"/>
              <a:t>sanitaria.  Esto puede cambiar por: </a:t>
            </a:r>
          </a:p>
          <a:p>
            <a:pPr lvl="1" algn="just"/>
            <a:r>
              <a:rPr lang="es-CO" dirty="0" smtClean="0"/>
              <a:t>Variables </a:t>
            </a:r>
            <a:r>
              <a:rPr lang="es-CO" dirty="0"/>
              <a:t>endógenas (condiciones médicas preexistentes, genética</a:t>
            </a:r>
            <a:r>
              <a:rPr lang="es-CO" dirty="0" smtClean="0"/>
              <a:t>)</a:t>
            </a:r>
          </a:p>
          <a:p>
            <a:pPr lvl="1" algn="just"/>
            <a:r>
              <a:rPr lang="es-CO" dirty="0" smtClean="0"/>
              <a:t>Exógenas </a:t>
            </a:r>
            <a:r>
              <a:rPr lang="es-CO" dirty="0"/>
              <a:t>(potencial de sufrir accidentes de tránsito, procedimientos para la mejora de la salud y el costo de capital). </a:t>
            </a:r>
            <a:endParaRPr lang="es-CO" dirty="0" smtClean="0"/>
          </a:p>
          <a:p>
            <a:pPr lvl="1" algn="just"/>
            <a:r>
              <a:rPr lang="es-CO" dirty="0" smtClean="0"/>
              <a:t>Cualquier </a:t>
            </a:r>
            <a:r>
              <a:rPr lang="es-CO" dirty="0"/>
              <a:t>cambio en el costo de </a:t>
            </a:r>
            <a:r>
              <a:rPr lang="es-CO" dirty="0" smtClean="0"/>
              <a:t>capital.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10" y="1645920"/>
            <a:ext cx="4720590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558"/>
            <a:ext cx="10972800" cy="11430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TURISMO MÉDICO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7161847" cy="4525963"/>
          </a:xfrm>
        </p:spPr>
        <p:txBody>
          <a:bodyPr>
            <a:normAutofit fontScale="70000" lnSpcReduction="20000"/>
          </a:bodyPr>
          <a:lstStyle/>
          <a:p>
            <a:endParaRPr lang="es-CO" dirty="0"/>
          </a:p>
          <a:p>
            <a:pPr algn="just"/>
            <a:r>
              <a:rPr lang="es-CO" dirty="0" err="1"/>
              <a:t>Sloan</a:t>
            </a:r>
            <a:r>
              <a:rPr lang="es-CO" dirty="0"/>
              <a:t> (2013</a:t>
            </a:r>
            <a:r>
              <a:rPr lang="es-CO" dirty="0" smtClean="0"/>
              <a:t>):  Existe </a:t>
            </a:r>
            <a:r>
              <a:rPr lang="es-CO" dirty="0"/>
              <a:t>un límite del efecto del costo del capital sobre el stock óptimo de salud, entendido como el bajo efecto de procedimientos adicionales para la mejora de momentos saludables del </a:t>
            </a:r>
            <a:r>
              <a:rPr lang="es-CO" dirty="0" smtClean="0"/>
              <a:t>individuo. </a:t>
            </a:r>
          </a:p>
          <a:p>
            <a:pPr lvl="1" algn="just"/>
            <a:r>
              <a:rPr lang="es-CO" dirty="0" smtClean="0"/>
              <a:t>Variables </a:t>
            </a:r>
            <a:r>
              <a:rPr lang="es-CO" dirty="0"/>
              <a:t>endógenas del ser </a:t>
            </a:r>
            <a:r>
              <a:rPr lang="es-CO" dirty="0" smtClean="0"/>
              <a:t>humano</a:t>
            </a:r>
          </a:p>
          <a:p>
            <a:pPr marL="457200" lvl="1" indent="0" algn="just">
              <a:buNone/>
            </a:pPr>
            <a:endParaRPr lang="es-CO" dirty="0"/>
          </a:p>
          <a:p>
            <a:pPr algn="just"/>
            <a:r>
              <a:rPr lang="es-CO" dirty="0" err="1"/>
              <a:t>Hsieh</a:t>
            </a:r>
            <a:r>
              <a:rPr lang="es-CO" dirty="0"/>
              <a:t> (2012</a:t>
            </a:r>
            <a:r>
              <a:rPr lang="es-CO" dirty="0" smtClean="0"/>
              <a:t>):  </a:t>
            </a:r>
            <a:r>
              <a:rPr lang="es-CO" dirty="0"/>
              <a:t>D</a:t>
            </a:r>
            <a:r>
              <a:rPr lang="es-CO" dirty="0" smtClean="0"/>
              <a:t>ebido </a:t>
            </a:r>
            <a:r>
              <a:rPr lang="es-CO" dirty="0"/>
              <a:t>al comportamiento heterogéneo en materia sanitaria, es necesario contemplar la aplicación de diversos seguros de salud que permitan un esquema viable de financiación de servicios médicos con probabilidad de movilidad </a:t>
            </a:r>
            <a:r>
              <a:rPr lang="es-CO" dirty="0" smtClean="0"/>
              <a:t>internacional como complementación </a:t>
            </a:r>
            <a:r>
              <a:rPr lang="es-CO" dirty="0"/>
              <a:t>de servicios médicos en entornos de escasez </a:t>
            </a:r>
            <a:r>
              <a:rPr lang="es-CO" dirty="0" smtClean="0"/>
              <a:t>interna ( Profesionales</a:t>
            </a:r>
            <a:r>
              <a:rPr lang="es-CO" dirty="0"/>
              <a:t>, </a:t>
            </a:r>
            <a:r>
              <a:rPr lang="es-CO" dirty="0" smtClean="0"/>
              <a:t>Equipos </a:t>
            </a:r>
            <a:r>
              <a:rPr lang="es-CO" dirty="0"/>
              <a:t>y dominio del procedimiento </a:t>
            </a:r>
            <a:r>
              <a:rPr lang="es-CO" dirty="0" smtClean="0"/>
              <a:t>tecnológico)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17" y="2072640"/>
            <a:ext cx="4089583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3991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TURISMO </a:t>
            </a:r>
            <a:r>
              <a:rPr lang="es-CO" b="1" dirty="0" smtClean="0">
                <a:solidFill>
                  <a:schemeClr val="bg1"/>
                </a:solidFill>
              </a:rPr>
              <a:t>MÉDICO: </a:t>
            </a:r>
            <a:r>
              <a:rPr lang="es-CO" altLang="es-CO" b="1" dirty="0" smtClean="0">
                <a:solidFill>
                  <a:schemeClr val="bg1"/>
                </a:solidFill>
              </a:rPr>
              <a:t>CATEGORÍAS </a:t>
            </a:r>
            <a:r>
              <a:rPr lang="es-CO" altLang="es-CO" b="1" dirty="0">
                <a:solidFill>
                  <a:schemeClr val="bg1"/>
                </a:solidFill>
              </a:rPr>
              <a:t>DE SERVICIOS:</a:t>
            </a:r>
            <a:r>
              <a:rPr lang="es-CO" altLang="es-CO" dirty="0"/>
              <a:t/>
            </a:r>
            <a:br>
              <a:rPr lang="es-CO" altLang="es-CO" dirty="0"/>
            </a:br>
            <a:endParaRPr lang="es-CO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9600" y="1479962"/>
            <a:ext cx="7284720" cy="432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/>
              <a:buNone/>
              <a:tabLst/>
            </a:pPr>
            <a:r>
              <a:rPr lang="es-CO" altLang="es-CO" sz="2000" dirty="0" smtClean="0"/>
              <a:t>1</a:t>
            </a:r>
            <a:r>
              <a:rPr lang="es-CO" altLang="es-CO" sz="2000" dirty="0"/>
              <a:t>. Medicina curativa: </a:t>
            </a:r>
            <a:r>
              <a:rPr lang="es-CO" altLang="es-CO" sz="2000" dirty="0" smtClean="0"/>
              <a:t> Busca </a:t>
            </a:r>
            <a:r>
              <a:rPr lang="es-CO" altLang="es-CO" sz="2000" dirty="0"/>
              <a:t>eliminar una enfermedad o condición médica desfavorable preexistente y tratar una condición médica </a:t>
            </a:r>
            <a:r>
              <a:rPr lang="es-CO" altLang="es-CO" sz="2000" dirty="0" smtClean="0"/>
              <a:t>específica. </a:t>
            </a:r>
            <a:endParaRPr lang="es-CO" altLang="es-CO" sz="2000" dirty="0" smtClean="0"/>
          </a:p>
          <a:p>
            <a:pPr marL="0" marR="0" lvl="0" indent="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/>
              <a:buNone/>
              <a:tabLst/>
            </a:pPr>
            <a:r>
              <a:rPr lang="es-CO" altLang="es-CO" sz="2000" dirty="0"/>
              <a:t/>
            </a:r>
            <a:br>
              <a:rPr lang="es-CO" altLang="es-CO" sz="2000" dirty="0"/>
            </a:br>
            <a:r>
              <a:rPr lang="es-CO" altLang="es-CO" sz="2000" dirty="0"/>
              <a:t>2. Medicina preventiva: </a:t>
            </a:r>
            <a:r>
              <a:rPr lang="es-CO" altLang="es-CO" sz="2000" dirty="0" smtClean="0"/>
              <a:t>Busca </a:t>
            </a:r>
            <a:r>
              <a:rPr lang="es-CO" altLang="es-CO" sz="2000" dirty="0"/>
              <a:t>prevenir </a:t>
            </a:r>
            <a:r>
              <a:rPr lang="es-CO" altLang="es-CO" sz="2000" dirty="0" smtClean="0"/>
              <a:t>apariciones </a:t>
            </a:r>
            <a:r>
              <a:rPr lang="es-CO" altLang="es-CO" sz="2000" dirty="0"/>
              <a:t>de enfermedades, optimizando la salud a través de transiciones. </a:t>
            </a:r>
            <a:r>
              <a:rPr lang="es-CO" altLang="es-CO" sz="2000" dirty="0" err="1" smtClean="0"/>
              <a:t>Ej</a:t>
            </a:r>
            <a:r>
              <a:rPr lang="es-CO" altLang="es-CO" sz="2000" dirty="0" smtClean="0"/>
              <a:t>: Chequeos </a:t>
            </a:r>
            <a:r>
              <a:rPr lang="es-CO" altLang="es-CO" sz="2000" dirty="0" smtClean="0"/>
              <a:t>ejecutivos</a:t>
            </a:r>
            <a:r>
              <a:rPr lang="es-CO" altLang="es-CO" sz="2000" dirty="0"/>
              <a:t>.</a:t>
            </a:r>
            <a:endParaRPr lang="es-CO" altLang="es-CO" sz="2000" dirty="0" smtClean="0"/>
          </a:p>
          <a:p>
            <a:pPr marL="0" marR="0" lvl="0" indent="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/>
              <a:buNone/>
              <a:tabLst/>
            </a:pPr>
            <a:r>
              <a:rPr lang="es-CO" altLang="es-CO" sz="2000" dirty="0"/>
              <a:t/>
            </a:r>
            <a:br>
              <a:rPr lang="es-CO" altLang="es-CO" sz="2000" dirty="0"/>
            </a:br>
            <a:r>
              <a:rPr lang="es-CO" altLang="es-CO" sz="2000" dirty="0"/>
              <a:t>3. Medicina estética: </a:t>
            </a:r>
            <a:r>
              <a:rPr lang="es-CO" altLang="es-CO" sz="2000" dirty="0" smtClean="0"/>
              <a:t>Busca </a:t>
            </a:r>
            <a:r>
              <a:rPr lang="es-CO" altLang="es-CO" sz="2000" dirty="0"/>
              <a:t>la satisfacción de la apariencia física. Los tratamientos más sobresalientes son las cirugías plásticas con fines estéticos </a:t>
            </a:r>
            <a:r>
              <a:rPr lang="es-CO" altLang="es-CO" sz="2000" dirty="0" smtClean="0"/>
              <a:t>tratamientos odontológicos,  </a:t>
            </a:r>
            <a:r>
              <a:rPr lang="es-CO" altLang="es-CO" sz="2000" dirty="0"/>
              <a:t>tratamiento de belleza alternativo, </a:t>
            </a:r>
            <a:r>
              <a:rPr lang="es-CO" altLang="es-CO" sz="2000" dirty="0" err="1"/>
              <a:t>botox</a:t>
            </a:r>
            <a:r>
              <a:rPr lang="es-CO" altLang="es-CO" sz="2000" dirty="0" smtClean="0"/>
              <a:t>).</a:t>
            </a:r>
          </a:p>
          <a:p>
            <a:pPr marL="0" marR="0" lvl="0" indent="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/>
              <a:buNone/>
              <a:tabLst/>
            </a:pPr>
            <a:endParaRPr lang="es-CO" altLang="es-CO" sz="2000" dirty="0" smtClean="0"/>
          </a:p>
          <a:p>
            <a:pPr marL="0" marR="0" lvl="0" indent="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/>
              <a:buNone/>
              <a:tabLst/>
            </a:pPr>
            <a:r>
              <a:rPr lang="es-CO" altLang="es-CO" sz="2000" dirty="0" smtClean="0"/>
              <a:t>4</a:t>
            </a:r>
            <a:r>
              <a:rPr lang="es-CO" altLang="es-CO" sz="2000" dirty="0"/>
              <a:t>. Bienestar (</a:t>
            </a:r>
            <a:r>
              <a:rPr lang="es-CO" altLang="es-CO" sz="2000" dirty="0" err="1"/>
              <a:t>Inspired</a:t>
            </a:r>
            <a:r>
              <a:rPr lang="es-CO" altLang="es-CO" sz="2000" dirty="0"/>
              <a:t> </a:t>
            </a:r>
            <a:r>
              <a:rPr lang="es-CO" altLang="es-CO" sz="2000" dirty="0" err="1"/>
              <a:t>wellness</a:t>
            </a:r>
            <a:r>
              <a:rPr lang="es-CO" altLang="es-CO" sz="2000" dirty="0"/>
              <a:t>): </a:t>
            </a:r>
            <a:r>
              <a:rPr lang="es-CO" altLang="es-CO" sz="2000" dirty="0" smtClean="0"/>
              <a:t>Busca </a:t>
            </a:r>
            <a:r>
              <a:rPr lang="es-CO" altLang="es-CO" sz="2000" dirty="0"/>
              <a:t>la satisfacción emocional de los pacientes a través del énfasis social, espiritual y físico/ ambiental.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37" y="1430655"/>
            <a:ext cx="2828925" cy="1619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99" y="2708662"/>
            <a:ext cx="2505075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94" y="3869159"/>
            <a:ext cx="2619375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074" y="4943931"/>
            <a:ext cx="2590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5201" b="-46"/>
          <a:stretch/>
        </p:blipFill>
        <p:spPr>
          <a:xfrm>
            <a:off x="917237" y="1203960"/>
            <a:ext cx="10512764" cy="5181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06879" y="120134"/>
            <a:ext cx="10485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</a:rPr>
              <a:t>TURISMO </a:t>
            </a:r>
            <a:r>
              <a:rPr lang="es-CO" sz="4000" b="1" dirty="0" smtClean="0">
                <a:solidFill>
                  <a:schemeClr val="bg1"/>
                </a:solidFill>
              </a:rPr>
              <a:t>MÉDICO: ANÁLISIS DE MERCADO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701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66586C9ECD704FAD64FB3BD4C57539" ma:contentTypeVersion="0" ma:contentTypeDescription="Crear nuevo documento." ma:contentTypeScope="" ma:versionID="f887ee3c222cc5ef71b4564453c3be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595BEF-90C5-4CFA-8397-60ECE31DC465}"/>
</file>

<file path=customXml/itemProps2.xml><?xml version="1.0" encoding="utf-8"?>
<ds:datastoreItem xmlns:ds="http://schemas.openxmlformats.org/officeDocument/2006/customXml" ds:itemID="{D6DC0072-6FC5-4233-BA42-895E1CE7724C}"/>
</file>

<file path=customXml/itemProps3.xml><?xml version="1.0" encoding="utf-8"?>
<ds:datastoreItem xmlns:ds="http://schemas.openxmlformats.org/officeDocument/2006/customXml" ds:itemID="{45767655-EB74-47E8-9069-D5CB3B3279B2}"/>
</file>

<file path=docProps/app.xml><?xml version="1.0" encoding="utf-8"?>
<Properties xmlns="http://schemas.openxmlformats.org/officeDocument/2006/extended-properties" xmlns:vt="http://schemas.openxmlformats.org/officeDocument/2006/docPropsVTypes">
  <TotalTime>16905</TotalTime>
  <Words>1316</Words>
  <Application>Microsoft Office PowerPoint</Application>
  <PresentationFormat>Panorámica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ＭＳ Ｐゴシック</vt:lpstr>
      <vt:lpstr>Aharoni</vt:lpstr>
      <vt:lpstr>Arial</vt:lpstr>
      <vt:lpstr>Calibri</vt:lpstr>
      <vt:lpstr>verdana</vt:lpstr>
      <vt:lpstr>verdana</vt:lpstr>
      <vt:lpstr>Tema de Office</vt:lpstr>
      <vt:lpstr>TURISMO MÉDICO, LOGÍSTICA, OBLIGACIONES OPERADOR Y ARTICULACIÓN CON SANIDADES  </vt:lpstr>
      <vt:lpstr>TURISMO MÉDICO</vt:lpstr>
      <vt:lpstr>TURISMO MÉDICO</vt:lpstr>
      <vt:lpstr>TURISMO MÉDICO</vt:lpstr>
      <vt:lpstr>TURISMO MÉDICO: FACTORES DETERMINANTES  </vt:lpstr>
      <vt:lpstr>TURISMO MÉDICO</vt:lpstr>
      <vt:lpstr>TURISMO MÉDICO</vt:lpstr>
      <vt:lpstr>TURISMO MÉDICO: CATEGORÍAS DE SERVICIOS: </vt:lpstr>
      <vt:lpstr>Presentación de PowerPoint</vt:lpstr>
      <vt:lpstr>DISTRIBUCION DE CATEGORIAS DE TURISMO MÉDICO EN COLOMBIA </vt:lpstr>
      <vt:lpstr>PREVISION DEL CRECIMIENTO DE TURISMO DE SALUD PARA COLOMBIA</vt:lpstr>
      <vt:lpstr>TURISMO MÉDICO: CASO COLOMBIA </vt:lpstr>
      <vt:lpstr>TURISMO MÉDICO: CASO COLOMBIA </vt:lpstr>
      <vt:lpstr>¿POR QUÉ COLOMBIA?</vt:lpstr>
      <vt:lpstr>ESPECIALIDADES PRINCIPALES QUE SE OFERTAN AL PACIENTE INTERNACIONAL </vt:lpstr>
      <vt:lpstr>ESPECIALIDADES PRINCIPALES QUE SE OFERTAN AL PACIENTE INTERNACIONAL </vt:lpstr>
      <vt:lpstr>VALORES ADICIONALES EN LA PRESTACION DE SERVICIOS DE TURISMO DE SALUD  </vt:lpstr>
      <vt:lpstr>PROCEDIMIENTOS MEDICOS DE MAYOR DEMANDA EN COLOMBIA </vt:lpstr>
      <vt:lpstr>LOGÍSTICA, OBLIGACIONES OPERADOR Y ARTICULACIÓN CON SANIDADES EN EL MARCO DE LA AVIACION COMERCIAL </vt:lpstr>
      <vt:lpstr>Presentación de PowerPoint</vt:lpstr>
      <vt:lpstr>TURISMO DE SALUD Y SANIDADES AEROPORTUARIAS </vt:lpstr>
      <vt:lpstr>TURISMO DE SALUD y SANIDADES AEROPORTUARIAS </vt:lpstr>
      <vt:lpstr>CONCLUSIONES </vt:lpstr>
      <vt:lpstr>CONCLUSIONES </vt:lpstr>
      <vt:lpstr>GRACIAS</vt:lpstr>
    </vt:vector>
  </TitlesOfParts>
  <Company>Colsanitas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 Godoy</dc:creator>
  <cp:lastModifiedBy>Clínica Universitaria Colombia 12 (Medico)</cp:lastModifiedBy>
  <cp:revision>370</cp:revision>
  <dcterms:created xsi:type="dcterms:W3CDTF">2015-09-02T18:51:53Z</dcterms:created>
  <dcterms:modified xsi:type="dcterms:W3CDTF">2017-08-04T07:14:05Z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0x010100F966586C9ECD704FAD64FB3BD4C57539</vt:lpwstr>
  </property>
</Properties>
</file>